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aleway"/>
      <p:regular r:id="rId34"/>
      <p:bold r:id="rId35"/>
      <p:italic r:id="rId36"/>
      <p:boldItalic r:id="rId37"/>
    </p:embeddedFont>
    <p:embeddedFont>
      <p:font typeface="Raleway SemiBold"/>
      <p:regular r:id="rId38"/>
      <p:bold r:id="rId39"/>
      <p:italic r:id="rId40"/>
      <p:boldItalic r:id="rId41"/>
    </p:embeddedFont>
    <p:embeddedFont>
      <p:font typeface="Raleway ExtraBold"/>
      <p:bold r:id="rId42"/>
      <p:boldItalic r:id="rId43"/>
    </p:embeddedFont>
    <p:embeddedFont>
      <p:font typeface="Lato"/>
      <p:regular r:id="rId44"/>
      <p:bold r:id="rId45"/>
      <p:italic r:id="rId46"/>
      <p:boldItalic r:id="rId47"/>
    </p:embeddedFont>
    <p:embeddedFont>
      <p:font typeface="Raleway Black"/>
      <p:bold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SemiBold-italic.fntdata"/><Relationship Id="rId42" Type="http://schemas.openxmlformats.org/officeDocument/2006/relationships/font" Target="fonts/RalewayExtraBold-bold.fntdata"/><Relationship Id="rId41" Type="http://schemas.openxmlformats.org/officeDocument/2006/relationships/font" Target="fonts/RalewaySemiBold-boldItalic.fntdata"/><Relationship Id="rId44" Type="http://schemas.openxmlformats.org/officeDocument/2006/relationships/font" Target="fonts/Lato-regular.fntdata"/><Relationship Id="rId43" Type="http://schemas.openxmlformats.org/officeDocument/2006/relationships/font" Target="fonts/RalewayExtraBold-boldItalic.fntdata"/><Relationship Id="rId46" Type="http://schemas.openxmlformats.org/officeDocument/2006/relationships/font" Target="fonts/Lato-italic.fntdata"/><Relationship Id="rId45"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lewayBlack-bold.fntdata"/><Relationship Id="rId47" Type="http://schemas.openxmlformats.org/officeDocument/2006/relationships/font" Target="fonts/Lato-boldItalic.fntdata"/><Relationship Id="rId49" Type="http://schemas.openxmlformats.org/officeDocument/2006/relationships/font" Target="fonts/RalewayBlack-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Raleway-bold.fntdata"/><Relationship Id="rId34" Type="http://schemas.openxmlformats.org/officeDocument/2006/relationships/font" Target="fonts/Raleway-regular.fntdata"/><Relationship Id="rId37" Type="http://schemas.openxmlformats.org/officeDocument/2006/relationships/font" Target="fonts/Raleway-boldItalic.fntdata"/><Relationship Id="rId36" Type="http://schemas.openxmlformats.org/officeDocument/2006/relationships/font" Target="fonts/Raleway-italic.fntdata"/><Relationship Id="rId39" Type="http://schemas.openxmlformats.org/officeDocument/2006/relationships/font" Target="fonts/RalewaySemiBold-bold.fntdata"/><Relationship Id="rId38" Type="http://schemas.openxmlformats.org/officeDocument/2006/relationships/font" Target="fonts/RalewaySemiBold-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777889055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777889055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774dc83c0f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774dc83c0f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78f508fb3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78f508fb3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7ca6715faa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7ca6715faa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78f508fb3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78f508fb3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774dc83c0f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774dc83c0f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774dc83c0f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774dc83c0f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774dc83c0f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774dc83c0f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78e1689bac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78e1689bac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7ca6715faa_2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7ca6715faa_2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7ca6715faa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7ca6715faa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7ca6715faa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7ca6715faa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7ca6715fa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7ca6715fa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7ca6715faa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7ca6715faa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7ca6715faa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7ca6715fa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7ca6715faa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7ca6715faa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4e0804c1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4e0804c1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78e1689ba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78e1689ba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78e1689ba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78e1689ba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774dc83c0f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774dc83c0f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774dc83c0f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774dc83c0f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774dc83c0f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774dc83c0f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77788905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77788905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777889055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777889055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777889055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777889055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777889055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777889055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s://www.sigmoid.com/ebooks-whitepapers/modern-data-architecture-data-lak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hyperlink" Target="https://www.mdpi.com/1099-4300/24/2/244" TargetMode="External"/><Relationship Id="rId4" Type="http://schemas.openxmlformats.org/officeDocument/2006/relationships/hyperlink" Target="https://www.springer.com/gp/book/9783319964232" TargetMode="External"/><Relationship Id="rId11" Type="http://schemas.openxmlformats.org/officeDocument/2006/relationships/hyperlink" Target="https://doi.org/10.1038/ncomms5213" TargetMode="External"/><Relationship Id="rId10" Type="http://schemas.openxmlformats.org/officeDocument/2006/relationships/hyperlink" Target="https://arxiv.org/abs/1610.08251" TargetMode="External"/><Relationship Id="rId12" Type="http://schemas.openxmlformats.org/officeDocument/2006/relationships/hyperlink" Target="https://arxiv.org/abs/1304.3061" TargetMode="External"/><Relationship Id="rId9" Type="http://schemas.openxmlformats.org/officeDocument/2006/relationships/hyperlink" Target="https://doi.org/10.1103/PhysRevLett.117.130501" TargetMode="External"/><Relationship Id="rId5" Type="http://schemas.openxmlformats.org/officeDocument/2006/relationships/hyperlink" Target="https://doi.org/10.1038/s41586-019-0980-2" TargetMode="External"/><Relationship Id="rId6" Type="http://schemas.openxmlformats.org/officeDocument/2006/relationships/hyperlink" Target="https://arxiv.org/abs/1804.11326" TargetMode="External"/><Relationship Id="rId7" Type="http://schemas.openxmlformats.org/officeDocument/2006/relationships/hyperlink" Target="https://journals.aps.org/prl/abstract/10.1103/PhysRevLett.122.040504" TargetMode="External"/><Relationship Id="rId8" Type="http://schemas.openxmlformats.org/officeDocument/2006/relationships/hyperlink" Target="https://arxiv.org/abs/1803.07128"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4.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7950" y="1100575"/>
            <a:ext cx="7688100" cy="166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0" lang="en">
                <a:latin typeface="Raleway Black"/>
                <a:ea typeface="Raleway Black"/>
                <a:cs typeface="Raleway Black"/>
                <a:sym typeface="Raleway Black"/>
              </a:rPr>
              <a:t>Qiskit Fall Fest Kolkata Chapter Hackathon 2022</a:t>
            </a:r>
            <a:endParaRPr b="0">
              <a:latin typeface="Raleway Black"/>
              <a:ea typeface="Raleway Black"/>
              <a:cs typeface="Raleway Black"/>
              <a:sym typeface="Raleway Black"/>
            </a:endParaRPr>
          </a:p>
        </p:txBody>
      </p:sp>
      <p:sp>
        <p:nvSpPr>
          <p:cNvPr id="87" name="Google Shape;87;p13"/>
          <p:cNvSpPr txBox="1"/>
          <p:nvPr>
            <p:ph idx="1" type="subTitle"/>
          </p:nvPr>
        </p:nvSpPr>
        <p:spPr>
          <a:xfrm>
            <a:off x="4980325" y="2765275"/>
            <a:ext cx="4054500" cy="21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300">
                <a:latin typeface="Raleway ExtraBold"/>
                <a:ea typeface="Raleway ExtraBold"/>
                <a:cs typeface="Raleway ExtraBold"/>
                <a:sym typeface="Raleway ExtraBold"/>
              </a:rPr>
              <a:t>Team QBosons</a:t>
            </a:r>
            <a:endParaRPr sz="3300">
              <a:latin typeface="Raleway ExtraBold"/>
              <a:ea typeface="Raleway ExtraBold"/>
              <a:cs typeface="Raleway ExtraBold"/>
              <a:sym typeface="Raleway ExtraBold"/>
            </a:endParaRPr>
          </a:p>
          <a:p>
            <a:pPr indent="0" lvl="0" marL="0" rtl="0" algn="l">
              <a:spcBef>
                <a:spcPts val="0"/>
              </a:spcBef>
              <a:spcAft>
                <a:spcPts val="0"/>
              </a:spcAft>
              <a:buNone/>
            </a:pPr>
            <a:r>
              <a:t/>
            </a:r>
            <a:endParaRPr sz="3300">
              <a:latin typeface="Raleway ExtraBold"/>
              <a:ea typeface="Raleway ExtraBold"/>
              <a:cs typeface="Raleway ExtraBold"/>
              <a:sym typeface="Raleway ExtraBold"/>
            </a:endParaRPr>
          </a:p>
        </p:txBody>
      </p:sp>
      <p:sp>
        <p:nvSpPr>
          <p:cNvPr id="88" name="Google Shape;88;p13"/>
          <p:cNvSpPr txBox="1"/>
          <p:nvPr>
            <p:ph idx="1" type="subTitle"/>
          </p:nvPr>
        </p:nvSpPr>
        <p:spPr>
          <a:xfrm>
            <a:off x="4980325" y="3289700"/>
            <a:ext cx="4054500" cy="2155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2400">
                <a:latin typeface="Raleway ExtraBold"/>
                <a:ea typeface="Raleway ExtraBold"/>
                <a:cs typeface="Raleway ExtraBold"/>
                <a:sym typeface="Raleway ExtraBold"/>
              </a:rPr>
              <a:t>Members: </a:t>
            </a:r>
            <a:r>
              <a:rPr b="1" lang="en" sz="2400">
                <a:latin typeface="Raleway"/>
                <a:ea typeface="Raleway"/>
                <a:cs typeface="Raleway"/>
                <a:sym typeface="Raleway"/>
              </a:rPr>
              <a:t>Vismay Joshi</a:t>
            </a:r>
            <a:endParaRPr b="1" sz="2400">
              <a:latin typeface="Raleway"/>
              <a:ea typeface="Raleway"/>
              <a:cs typeface="Raleway"/>
              <a:sym typeface="Raleway"/>
            </a:endParaRPr>
          </a:p>
          <a:p>
            <a:pPr indent="0" lvl="0" marL="0" rtl="0" algn="l">
              <a:spcBef>
                <a:spcPts val="0"/>
              </a:spcBef>
              <a:spcAft>
                <a:spcPts val="0"/>
              </a:spcAft>
              <a:buNone/>
            </a:pPr>
            <a:r>
              <a:rPr b="1" lang="en" sz="2400">
                <a:latin typeface="Raleway"/>
                <a:ea typeface="Raleway"/>
                <a:cs typeface="Raleway"/>
                <a:sym typeface="Raleway"/>
              </a:rPr>
              <a:t>			 Tanjin Adnan Abir</a:t>
            </a:r>
            <a:endParaRPr b="1" sz="2400">
              <a:latin typeface="Raleway"/>
              <a:ea typeface="Raleway"/>
              <a:cs typeface="Raleway"/>
              <a:sym typeface="Raleway"/>
            </a:endParaRPr>
          </a:p>
          <a:p>
            <a:pPr indent="457200" lvl="0" marL="914400" rtl="0" algn="l">
              <a:spcBef>
                <a:spcPts val="0"/>
              </a:spcBef>
              <a:spcAft>
                <a:spcPts val="0"/>
              </a:spcAft>
              <a:buNone/>
            </a:pPr>
            <a:r>
              <a:rPr b="1" lang="en" sz="2400">
                <a:latin typeface="Raleway"/>
                <a:ea typeface="Raleway"/>
                <a:cs typeface="Raleway"/>
                <a:sym typeface="Raleway"/>
              </a:rPr>
              <a:t> Abhishek Rawat</a:t>
            </a:r>
            <a:endParaRPr b="1" sz="2400">
              <a:latin typeface="Raleway"/>
              <a:ea typeface="Raleway"/>
              <a:cs typeface="Raleway"/>
              <a:sym typeface="Raleway"/>
            </a:endParaRPr>
          </a:p>
          <a:p>
            <a:pPr indent="457200" lvl="0" marL="914400" rtl="0" algn="l">
              <a:spcBef>
                <a:spcPts val="0"/>
              </a:spcBef>
              <a:spcAft>
                <a:spcPts val="0"/>
              </a:spcAft>
              <a:buNone/>
            </a:pPr>
            <a:r>
              <a:rPr b="1" lang="en" sz="2400">
                <a:latin typeface="Raleway"/>
                <a:ea typeface="Raleway"/>
                <a:cs typeface="Raleway"/>
                <a:sym typeface="Raleway"/>
              </a:rPr>
              <a:t> Suprabhat Sinha</a:t>
            </a:r>
            <a:endParaRPr b="1" sz="2400">
              <a:latin typeface="Raleway"/>
              <a:ea typeface="Raleway"/>
              <a:cs typeface="Raleway"/>
              <a:sym typeface="Raleway"/>
            </a:endParaRPr>
          </a:p>
          <a:p>
            <a:pPr indent="457200" lvl="0" marL="914400" rtl="0" algn="l">
              <a:spcBef>
                <a:spcPts val="0"/>
              </a:spcBef>
              <a:spcAft>
                <a:spcPts val="0"/>
              </a:spcAft>
              <a:buNone/>
            </a:pPr>
            <a:r>
              <a:rPr b="1" lang="en" sz="2400">
                <a:latin typeface="Raleway"/>
                <a:ea typeface="Raleway"/>
                <a:cs typeface="Raleway"/>
                <a:sym typeface="Raleway"/>
              </a:rPr>
              <a:t> Rajat Lakhera</a:t>
            </a:r>
            <a:endParaRPr b="1" sz="2400">
              <a:latin typeface="Raleway"/>
              <a:ea typeface="Raleway"/>
              <a:cs typeface="Raleway"/>
              <a:sym typeface="Raleway"/>
            </a:endParaRPr>
          </a:p>
          <a:p>
            <a:pPr indent="0" lvl="0" marL="0" rtl="0" algn="l">
              <a:spcBef>
                <a:spcPts val="0"/>
              </a:spcBef>
              <a:spcAft>
                <a:spcPts val="0"/>
              </a:spcAft>
              <a:buNone/>
            </a:pPr>
            <a:r>
              <a:t/>
            </a:r>
            <a:endParaRPr b="1" sz="3300">
              <a:latin typeface="Raleway"/>
              <a:ea typeface="Raleway"/>
              <a:cs typeface="Raleway"/>
              <a:sym typeface="Raleway"/>
            </a:endParaRPr>
          </a:p>
        </p:txBody>
      </p:sp>
      <p:sp>
        <p:nvSpPr>
          <p:cNvPr id="89" name="Google Shape;89;p13"/>
          <p:cNvSpPr txBox="1"/>
          <p:nvPr/>
        </p:nvSpPr>
        <p:spPr>
          <a:xfrm>
            <a:off x="233475" y="2867250"/>
            <a:ext cx="41952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1155CC"/>
                </a:solidFill>
                <a:latin typeface="Lato"/>
                <a:ea typeface="Lato"/>
                <a:cs typeface="Lato"/>
                <a:sym typeface="Lato"/>
              </a:rPr>
              <a:t>Organizers : IBM Quantum</a:t>
            </a:r>
            <a:endParaRPr b="1" sz="1700">
              <a:solidFill>
                <a:srgbClr val="1155CC"/>
              </a:solidFill>
              <a:latin typeface="Lato"/>
              <a:ea typeface="Lato"/>
              <a:cs typeface="Lato"/>
              <a:sym typeface="Lato"/>
            </a:endParaRPr>
          </a:p>
          <a:p>
            <a:pPr indent="0" lvl="0" marL="0" rtl="0" algn="l">
              <a:spcBef>
                <a:spcPts val="0"/>
              </a:spcBef>
              <a:spcAft>
                <a:spcPts val="0"/>
              </a:spcAft>
              <a:buNone/>
            </a:pPr>
            <a:r>
              <a:rPr b="1" lang="en" sz="1700">
                <a:solidFill>
                  <a:srgbClr val="1155CC"/>
                </a:solidFill>
                <a:latin typeface="Lato"/>
                <a:ea typeface="Lato"/>
                <a:cs typeface="Lato"/>
                <a:sym typeface="Lato"/>
              </a:rPr>
              <a:t>		       Mr. Ritajit Bhowmik, ISI</a:t>
            </a:r>
            <a:endParaRPr b="1" sz="1700">
              <a:solidFill>
                <a:srgbClr val="1155CC"/>
              </a:solidFill>
              <a:latin typeface="Lato"/>
              <a:ea typeface="Lato"/>
              <a:cs typeface="Lato"/>
              <a:sym typeface="Lato"/>
            </a:endParaRPr>
          </a:p>
          <a:p>
            <a:pPr indent="0" lvl="0" marL="0" rtl="0" algn="l">
              <a:spcBef>
                <a:spcPts val="0"/>
              </a:spcBef>
              <a:spcAft>
                <a:spcPts val="0"/>
              </a:spcAft>
              <a:buNone/>
            </a:pPr>
            <a:r>
              <a:rPr b="1" lang="en" sz="1700">
                <a:solidFill>
                  <a:srgbClr val="1155CC"/>
                </a:solidFill>
                <a:latin typeface="Lato"/>
                <a:ea typeface="Lato"/>
                <a:cs typeface="Lato"/>
                <a:sym typeface="Lato"/>
              </a:rPr>
              <a:t>		       Ms. Debasmita Bhowmik, ISI</a:t>
            </a:r>
            <a:endParaRPr b="1" sz="1700">
              <a:solidFill>
                <a:srgbClr val="1155CC"/>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txBox="1"/>
          <p:nvPr>
            <p:ph type="title"/>
          </p:nvPr>
        </p:nvSpPr>
        <p:spPr>
          <a:xfrm>
            <a:off x="730000" y="556650"/>
            <a:ext cx="7685400" cy="69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Training and Accuracy (Classical ML)</a:t>
            </a:r>
            <a:endParaRPr sz="3000"/>
          </a:p>
        </p:txBody>
      </p:sp>
      <p:sp>
        <p:nvSpPr>
          <p:cNvPr id="164" name="Google Shape;164;p22"/>
          <p:cNvSpPr txBox="1"/>
          <p:nvPr>
            <p:ph idx="1" type="body"/>
          </p:nvPr>
        </p:nvSpPr>
        <p:spPr>
          <a:xfrm>
            <a:off x="721225" y="1688325"/>
            <a:ext cx="3300900" cy="2992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600">
                <a:solidFill>
                  <a:schemeClr val="dk2"/>
                </a:solidFill>
              </a:rPr>
              <a:t>We trained the iris dataset with several classical machine learning algorithms and got accuracies for each algorithms after training. </a:t>
            </a:r>
            <a:endParaRPr sz="1600">
              <a:solidFill>
                <a:schemeClr val="dk2"/>
              </a:solidFill>
            </a:endParaRPr>
          </a:p>
          <a:p>
            <a:pPr indent="0" lvl="0" marL="0" rtl="0" algn="just">
              <a:spcBef>
                <a:spcPts val="1200"/>
              </a:spcBef>
              <a:spcAft>
                <a:spcPts val="1200"/>
              </a:spcAft>
              <a:buNone/>
            </a:pPr>
            <a:r>
              <a:rPr lang="en" sz="1600">
                <a:solidFill>
                  <a:schemeClr val="dk2"/>
                </a:solidFill>
              </a:rPr>
              <a:t>Here, we got best accuracy with SVM method and the least accuracy with random forest classifier. </a:t>
            </a:r>
            <a:endParaRPr sz="1600">
              <a:solidFill>
                <a:schemeClr val="dk2"/>
              </a:solidFill>
            </a:endParaRPr>
          </a:p>
        </p:txBody>
      </p:sp>
      <p:pic>
        <p:nvPicPr>
          <p:cNvPr id="165" name="Google Shape;165;p22"/>
          <p:cNvPicPr preferRelativeResize="0"/>
          <p:nvPr/>
        </p:nvPicPr>
        <p:blipFill>
          <a:blip r:embed="rId3">
            <a:alphaModFix/>
          </a:blip>
          <a:stretch>
            <a:fillRect/>
          </a:stretch>
        </p:blipFill>
        <p:spPr>
          <a:xfrm>
            <a:off x="4083400" y="1402725"/>
            <a:ext cx="4908200" cy="3237425"/>
          </a:xfrm>
          <a:prstGeom prst="rect">
            <a:avLst/>
          </a:prstGeom>
          <a:noFill/>
          <a:ln>
            <a:noFill/>
          </a:ln>
        </p:spPr>
      </p:pic>
      <p:sp>
        <p:nvSpPr>
          <p:cNvPr id="166" name="Google Shape;166;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ph type="title"/>
          </p:nvPr>
        </p:nvSpPr>
        <p:spPr>
          <a:xfrm>
            <a:off x="721225" y="572350"/>
            <a:ext cx="7882800" cy="7626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1200"/>
              </a:spcAft>
              <a:buNone/>
            </a:pPr>
            <a:r>
              <a:rPr lang="en" sz="2800"/>
              <a:t>Quantum Support Vector Machine (QSVM)</a:t>
            </a:r>
            <a:endParaRPr b="0" sz="2800">
              <a:latin typeface="Raleway ExtraBold"/>
              <a:ea typeface="Raleway ExtraBold"/>
              <a:cs typeface="Raleway ExtraBold"/>
              <a:sym typeface="Raleway ExtraBold"/>
            </a:endParaRPr>
          </a:p>
        </p:txBody>
      </p:sp>
      <p:sp>
        <p:nvSpPr>
          <p:cNvPr id="172" name="Google Shape;172;p23"/>
          <p:cNvSpPr txBox="1"/>
          <p:nvPr>
            <p:ph idx="1" type="body"/>
          </p:nvPr>
        </p:nvSpPr>
        <p:spPr>
          <a:xfrm>
            <a:off x="721225" y="1270600"/>
            <a:ext cx="7882800" cy="3599100"/>
          </a:xfrm>
          <a:prstGeom prst="rect">
            <a:avLst/>
          </a:prstGeom>
        </p:spPr>
        <p:txBody>
          <a:bodyPr anchorCtr="0" anchor="t" bIns="91425" lIns="91425" spcFirstLastPara="1" rIns="91425" wrap="square" tIns="91425">
            <a:normAutofit/>
          </a:bodyPr>
          <a:lstStyle/>
          <a:p>
            <a:pPr indent="-330200" lvl="0" marL="457200" rtl="0" algn="just">
              <a:spcBef>
                <a:spcPts val="0"/>
              </a:spcBef>
              <a:spcAft>
                <a:spcPts val="0"/>
              </a:spcAft>
              <a:buClr>
                <a:schemeClr val="dk2"/>
              </a:buClr>
              <a:buSzPts val="1600"/>
              <a:buFont typeface="Arial"/>
              <a:buChar char="●"/>
            </a:pPr>
            <a:r>
              <a:rPr lang="en" sz="1600">
                <a:solidFill>
                  <a:schemeClr val="dk2"/>
                </a:solidFill>
                <a:highlight>
                  <a:srgbClr val="FFFFFF"/>
                </a:highlight>
                <a:latin typeface="Arial"/>
                <a:ea typeface="Arial"/>
                <a:cs typeface="Arial"/>
                <a:sym typeface="Arial"/>
              </a:rPr>
              <a:t>A quantum version of the </a:t>
            </a:r>
            <a:r>
              <a:rPr b="1" lang="en" sz="1600">
                <a:solidFill>
                  <a:schemeClr val="dk2"/>
                </a:solidFill>
                <a:highlight>
                  <a:srgbClr val="FFFFFF"/>
                </a:highlight>
                <a:latin typeface="Arial"/>
                <a:ea typeface="Arial"/>
                <a:cs typeface="Arial"/>
                <a:sym typeface="Arial"/>
              </a:rPr>
              <a:t>Support Vector Machine</a:t>
            </a:r>
            <a:r>
              <a:rPr lang="en" sz="1600">
                <a:solidFill>
                  <a:schemeClr val="dk2"/>
                </a:solidFill>
                <a:highlight>
                  <a:srgbClr val="FFFFFF"/>
                </a:highlight>
                <a:latin typeface="Arial"/>
                <a:ea typeface="Arial"/>
                <a:cs typeface="Arial"/>
                <a:sym typeface="Arial"/>
              </a:rPr>
              <a:t> algorithm which uses quantum laws to perform calculations. </a:t>
            </a:r>
            <a:endParaRPr sz="1600">
              <a:solidFill>
                <a:schemeClr val="dk2"/>
              </a:solidFill>
              <a:highlight>
                <a:srgbClr val="FFFFFF"/>
              </a:highlight>
              <a:latin typeface="Arial"/>
              <a:ea typeface="Arial"/>
              <a:cs typeface="Arial"/>
              <a:sym typeface="Arial"/>
            </a:endParaRPr>
          </a:p>
          <a:p>
            <a:pPr indent="-330200" lvl="0" marL="457200" rtl="0" algn="just">
              <a:spcBef>
                <a:spcPts val="0"/>
              </a:spcBef>
              <a:spcAft>
                <a:spcPts val="0"/>
              </a:spcAft>
              <a:buClr>
                <a:schemeClr val="dk2"/>
              </a:buClr>
              <a:buSzPts val="1600"/>
              <a:buChar char="●"/>
            </a:pPr>
            <a:r>
              <a:rPr b="1" lang="en" sz="1600">
                <a:solidFill>
                  <a:schemeClr val="dk2"/>
                </a:solidFill>
                <a:highlight>
                  <a:srgbClr val="FFFFFF"/>
                </a:highlight>
              </a:rPr>
              <a:t>Kernel </a:t>
            </a:r>
            <a:r>
              <a:rPr lang="en" sz="1600">
                <a:solidFill>
                  <a:schemeClr val="dk2"/>
                </a:solidFill>
                <a:highlight>
                  <a:srgbClr val="FFFFFF"/>
                </a:highlight>
              </a:rPr>
              <a:t>trick is used for classifying the dataset into various classes using SVM, which transforms the data to find an optimal boundary between the possible outputs. </a:t>
            </a:r>
            <a:endParaRPr sz="1600">
              <a:solidFill>
                <a:schemeClr val="dk2"/>
              </a:solidFill>
              <a:highlight>
                <a:srgbClr val="FFFFFF"/>
              </a:highlight>
            </a:endParaRPr>
          </a:p>
          <a:p>
            <a:pPr indent="-330200" lvl="0" marL="457200" rtl="0" algn="just">
              <a:spcBef>
                <a:spcPts val="0"/>
              </a:spcBef>
              <a:spcAft>
                <a:spcPts val="0"/>
              </a:spcAft>
              <a:buClr>
                <a:schemeClr val="dk2"/>
              </a:buClr>
              <a:buSzPts val="1600"/>
              <a:buChar char="●"/>
            </a:pPr>
            <a:r>
              <a:rPr lang="en" sz="1600">
                <a:solidFill>
                  <a:schemeClr val="dk2"/>
                </a:solidFill>
                <a:highlight>
                  <a:srgbClr val="FFFFFF"/>
                </a:highlight>
              </a:rPr>
              <a:t>Data that seems hard to separate in its original space by a simple hyperplane can be separated by applying a non-linear transformation function (known as </a:t>
            </a:r>
            <a:r>
              <a:rPr b="1" lang="en" sz="1600">
                <a:solidFill>
                  <a:schemeClr val="dk2"/>
                </a:solidFill>
                <a:highlight>
                  <a:srgbClr val="FFFFFF"/>
                </a:highlight>
              </a:rPr>
              <a:t>feature map</a:t>
            </a:r>
            <a:r>
              <a:rPr lang="en" sz="1600">
                <a:solidFill>
                  <a:schemeClr val="dk2"/>
                </a:solidFill>
                <a:highlight>
                  <a:srgbClr val="FFFFFF"/>
                </a:highlight>
              </a:rPr>
              <a:t>) in a space known as </a:t>
            </a:r>
            <a:r>
              <a:rPr b="1" lang="en" sz="1600">
                <a:solidFill>
                  <a:schemeClr val="dk2"/>
                </a:solidFill>
                <a:highlight>
                  <a:srgbClr val="FFFFFF"/>
                </a:highlight>
              </a:rPr>
              <a:t>feature space. </a:t>
            </a:r>
            <a:endParaRPr b="1" sz="1600">
              <a:solidFill>
                <a:schemeClr val="dk2"/>
              </a:solidFill>
              <a:highlight>
                <a:srgbClr val="FFFFFF"/>
              </a:highlight>
            </a:endParaRPr>
          </a:p>
          <a:p>
            <a:pPr indent="-330200" lvl="0" marL="457200" rtl="0" algn="just">
              <a:spcBef>
                <a:spcPts val="0"/>
              </a:spcBef>
              <a:spcAft>
                <a:spcPts val="0"/>
              </a:spcAft>
              <a:buClr>
                <a:schemeClr val="dk2"/>
              </a:buClr>
              <a:buSzPts val="1600"/>
              <a:buChar char="●"/>
            </a:pPr>
            <a:r>
              <a:rPr lang="en" sz="1600">
                <a:solidFill>
                  <a:schemeClr val="dk2"/>
                </a:solidFill>
                <a:highlight>
                  <a:srgbClr val="FFFFFF"/>
                </a:highlight>
              </a:rPr>
              <a:t>The </a:t>
            </a:r>
            <a:r>
              <a:rPr b="1" lang="en" sz="1600">
                <a:solidFill>
                  <a:schemeClr val="dk2"/>
                </a:solidFill>
                <a:highlight>
                  <a:srgbClr val="FFFFFF"/>
                </a:highlight>
              </a:rPr>
              <a:t>Inner product</a:t>
            </a:r>
            <a:r>
              <a:rPr lang="en" sz="1600">
                <a:solidFill>
                  <a:schemeClr val="dk2"/>
                </a:solidFill>
                <a:highlight>
                  <a:srgbClr val="FFFFFF"/>
                </a:highlight>
              </a:rPr>
              <a:t> for each pair of data points in the set is computed to assess the similarity between them and this, in turn, is used to classify the </a:t>
            </a:r>
            <a:r>
              <a:rPr lang="en" sz="1600">
                <a:solidFill>
                  <a:schemeClr val="dk2"/>
                </a:solidFill>
                <a:highlight>
                  <a:srgbClr val="FFFFFF"/>
                </a:highlight>
                <a:uFill>
                  <a:noFill/>
                </a:uFill>
                <a:hlinkClick r:id="rId3">
                  <a:extLst>
                    <a:ext uri="{A12FA001-AC4F-418D-AE19-62706E023703}">
                      <ahyp:hlinkClr val="tx"/>
                    </a:ext>
                  </a:extLst>
                </a:hlinkClick>
              </a:rPr>
              <a:t>data points</a:t>
            </a:r>
            <a:r>
              <a:rPr lang="en" sz="1600">
                <a:solidFill>
                  <a:schemeClr val="dk2"/>
                </a:solidFill>
                <a:highlight>
                  <a:srgbClr val="FFFFFF"/>
                </a:highlight>
              </a:rPr>
              <a:t> in this new feature space (the higher the value of the inner product more similar they are to each other) and this collection of inner products is called the kernel.</a:t>
            </a:r>
            <a:endParaRPr b="1" sz="1600">
              <a:solidFill>
                <a:schemeClr val="dk2"/>
              </a:solidFill>
            </a:endParaRPr>
          </a:p>
        </p:txBody>
      </p:sp>
      <p:sp>
        <p:nvSpPr>
          <p:cNvPr id="173" name="Google Shape;173;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ph type="title"/>
          </p:nvPr>
        </p:nvSpPr>
        <p:spPr>
          <a:xfrm>
            <a:off x="730000" y="632850"/>
            <a:ext cx="7829400" cy="6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How QSVM Works</a:t>
            </a:r>
            <a:endParaRPr sz="3000"/>
          </a:p>
        </p:txBody>
      </p:sp>
      <p:sp>
        <p:nvSpPr>
          <p:cNvPr id="179" name="Google Shape;179;p24"/>
          <p:cNvSpPr txBox="1"/>
          <p:nvPr>
            <p:ph idx="1" type="body"/>
          </p:nvPr>
        </p:nvSpPr>
        <p:spPr>
          <a:xfrm>
            <a:off x="730000" y="1333650"/>
            <a:ext cx="5637900" cy="3219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solidFill>
                  <a:schemeClr val="dk2"/>
                </a:solidFill>
                <a:highlight>
                  <a:srgbClr val="FFFFFF"/>
                </a:highlight>
              </a:rPr>
              <a:t>The implementation consists of three basic steps: </a:t>
            </a:r>
            <a:endParaRPr sz="1600">
              <a:solidFill>
                <a:schemeClr val="dk2"/>
              </a:solidFill>
              <a:highlight>
                <a:srgbClr val="FFFFFF"/>
              </a:highlight>
            </a:endParaRPr>
          </a:p>
          <a:p>
            <a:pPr indent="-330200" lvl="0" marL="457200" rtl="0" algn="just">
              <a:spcBef>
                <a:spcPts val="1100"/>
              </a:spcBef>
              <a:spcAft>
                <a:spcPts val="0"/>
              </a:spcAft>
              <a:buClr>
                <a:schemeClr val="dk2"/>
              </a:buClr>
              <a:buSzPts val="1600"/>
              <a:buChar char="●"/>
            </a:pPr>
            <a:r>
              <a:rPr lang="en" sz="1600">
                <a:solidFill>
                  <a:schemeClr val="dk2"/>
                </a:solidFill>
                <a:highlight>
                  <a:srgbClr val="FFFFFF"/>
                </a:highlight>
              </a:rPr>
              <a:t>In the QSVM classification phase, classical SVM is used to generate the separating hyperplane rather than using a quantum circuit and here the quantum computer is used twice. </a:t>
            </a:r>
            <a:endParaRPr sz="1600">
              <a:solidFill>
                <a:schemeClr val="dk2"/>
              </a:solidFill>
              <a:highlight>
                <a:srgbClr val="FFFFFF"/>
              </a:highlight>
            </a:endParaRPr>
          </a:p>
          <a:p>
            <a:pPr indent="-330200" lvl="0" marL="457200" rtl="0" algn="just">
              <a:spcBef>
                <a:spcPts val="0"/>
              </a:spcBef>
              <a:spcAft>
                <a:spcPts val="0"/>
              </a:spcAft>
              <a:buClr>
                <a:schemeClr val="dk2"/>
              </a:buClr>
              <a:buSzPts val="1600"/>
              <a:buChar char="●"/>
            </a:pPr>
            <a:r>
              <a:rPr lang="en" sz="1600">
                <a:solidFill>
                  <a:schemeClr val="dk2"/>
                </a:solidFill>
                <a:highlight>
                  <a:srgbClr val="FFFFFF"/>
                </a:highlight>
              </a:rPr>
              <a:t>First, the kernel is estimated for all pairs of training data, and the second time the kernel is estimated for a new datum (test data). </a:t>
            </a:r>
            <a:endParaRPr sz="1600">
              <a:solidFill>
                <a:schemeClr val="dk2"/>
              </a:solidFill>
              <a:highlight>
                <a:srgbClr val="FFFFFF"/>
              </a:highlight>
            </a:endParaRPr>
          </a:p>
          <a:p>
            <a:pPr indent="-330200" lvl="0" marL="457200" rtl="0" algn="just">
              <a:spcBef>
                <a:spcPts val="0"/>
              </a:spcBef>
              <a:spcAft>
                <a:spcPts val="0"/>
              </a:spcAft>
              <a:buClr>
                <a:schemeClr val="dk2"/>
              </a:buClr>
              <a:buSzPts val="1600"/>
              <a:buChar char="●"/>
            </a:pPr>
            <a:r>
              <a:rPr lang="en" sz="1600">
                <a:solidFill>
                  <a:schemeClr val="dk2"/>
                </a:solidFill>
                <a:highlight>
                  <a:srgbClr val="FFFFFF"/>
                </a:highlight>
              </a:rPr>
              <a:t>Least-squares reformulation of the support vector machine is used to change the quadratic programming problem of SVM, into a problem of solving a linear equation system.</a:t>
            </a:r>
            <a:endParaRPr sz="1600">
              <a:solidFill>
                <a:schemeClr val="dk2"/>
              </a:solidFill>
              <a:highlight>
                <a:srgbClr val="FFFFFF"/>
              </a:highlight>
            </a:endParaRPr>
          </a:p>
          <a:p>
            <a:pPr indent="0" lvl="0" marL="0" rtl="0" algn="just">
              <a:spcBef>
                <a:spcPts val="1100"/>
              </a:spcBef>
              <a:spcAft>
                <a:spcPts val="1200"/>
              </a:spcAft>
              <a:buNone/>
            </a:pPr>
            <a:r>
              <a:t/>
            </a:r>
            <a:endParaRPr sz="1450">
              <a:solidFill>
                <a:schemeClr val="dk2"/>
              </a:solidFill>
              <a:highlight>
                <a:srgbClr val="FFFFFF"/>
              </a:highlight>
            </a:endParaRPr>
          </a:p>
        </p:txBody>
      </p:sp>
      <p:pic>
        <p:nvPicPr>
          <p:cNvPr id="180" name="Google Shape;180;p24"/>
          <p:cNvPicPr preferRelativeResize="0"/>
          <p:nvPr/>
        </p:nvPicPr>
        <p:blipFill>
          <a:blip r:embed="rId3">
            <a:alphaModFix/>
          </a:blip>
          <a:stretch>
            <a:fillRect/>
          </a:stretch>
        </p:blipFill>
        <p:spPr>
          <a:xfrm>
            <a:off x="6529263" y="737538"/>
            <a:ext cx="2200275" cy="4200525"/>
          </a:xfrm>
          <a:prstGeom prst="rect">
            <a:avLst/>
          </a:prstGeom>
          <a:noFill/>
          <a:ln>
            <a:noFill/>
          </a:ln>
        </p:spPr>
      </p:pic>
      <p:sp>
        <p:nvSpPr>
          <p:cNvPr id="181" name="Google Shape;181;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5"/>
          <p:cNvSpPr txBox="1"/>
          <p:nvPr>
            <p:ph type="title"/>
          </p:nvPr>
        </p:nvSpPr>
        <p:spPr>
          <a:xfrm>
            <a:off x="626375" y="669325"/>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QSVM Works</a:t>
            </a:r>
            <a:endParaRPr/>
          </a:p>
          <a:p>
            <a:pPr indent="0" lvl="0" marL="0" rtl="0" algn="l">
              <a:spcBef>
                <a:spcPts val="0"/>
              </a:spcBef>
              <a:spcAft>
                <a:spcPts val="0"/>
              </a:spcAft>
              <a:buNone/>
            </a:pPr>
            <a:r>
              <a:t/>
            </a:r>
            <a:endParaRPr/>
          </a:p>
        </p:txBody>
      </p:sp>
      <p:sp>
        <p:nvSpPr>
          <p:cNvPr id="187" name="Google Shape;187;p25"/>
          <p:cNvSpPr txBox="1"/>
          <p:nvPr>
            <p:ph idx="1" type="body"/>
          </p:nvPr>
        </p:nvSpPr>
        <p:spPr>
          <a:xfrm>
            <a:off x="734763" y="1359325"/>
            <a:ext cx="7581000" cy="54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Here is a block diagram representation of our working.</a:t>
            </a:r>
            <a:endParaRPr sz="1600"/>
          </a:p>
        </p:txBody>
      </p:sp>
      <p:pic>
        <p:nvPicPr>
          <p:cNvPr id="188" name="Google Shape;188;p25"/>
          <p:cNvPicPr preferRelativeResize="0"/>
          <p:nvPr/>
        </p:nvPicPr>
        <p:blipFill>
          <a:blip r:embed="rId3">
            <a:alphaModFix/>
          </a:blip>
          <a:stretch>
            <a:fillRect/>
          </a:stretch>
        </p:blipFill>
        <p:spPr>
          <a:xfrm>
            <a:off x="319975" y="2050825"/>
            <a:ext cx="8410575" cy="2808100"/>
          </a:xfrm>
          <a:prstGeom prst="rect">
            <a:avLst/>
          </a:prstGeom>
          <a:noFill/>
          <a:ln>
            <a:noFill/>
          </a:ln>
        </p:spPr>
      </p:pic>
      <p:sp>
        <p:nvSpPr>
          <p:cNvPr id="189" name="Google Shape;189;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txBox="1"/>
          <p:nvPr>
            <p:ph type="title"/>
          </p:nvPr>
        </p:nvSpPr>
        <p:spPr>
          <a:xfrm>
            <a:off x="730000" y="632850"/>
            <a:ext cx="7920900" cy="6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Variational Quantum Classifier (VQC)</a:t>
            </a:r>
            <a:endParaRPr sz="3000"/>
          </a:p>
        </p:txBody>
      </p:sp>
      <p:sp>
        <p:nvSpPr>
          <p:cNvPr id="195" name="Google Shape;195;p26"/>
          <p:cNvSpPr txBox="1"/>
          <p:nvPr>
            <p:ph idx="1" type="body"/>
          </p:nvPr>
        </p:nvSpPr>
        <p:spPr>
          <a:xfrm>
            <a:off x="721225" y="1531275"/>
            <a:ext cx="7920900" cy="3049500"/>
          </a:xfrm>
          <a:prstGeom prst="rect">
            <a:avLst/>
          </a:prstGeom>
        </p:spPr>
        <p:txBody>
          <a:bodyPr anchorCtr="0" anchor="t" bIns="91425" lIns="91425" spcFirstLastPara="1" rIns="91425" wrap="square" tIns="91425">
            <a:normAutofit/>
          </a:bodyPr>
          <a:lstStyle/>
          <a:p>
            <a:pPr indent="-330200" lvl="0" marL="457200" rtl="0" algn="just">
              <a:spcBef>
                <a:spcPts val="0"/>
              </a:spcBef>
              <a:spcAft>
                <a:spcPts val="0"/>
              </a:spcAft>
              <a:buClr>
                <a:schemeClr val="dk2"/>
              </a:buClr>
              <a:buSzPts val="1600"/>
              <a:buChar char="●"/>
            </a:pPr>
            <a:r>
              <a:rPr lang="en" sz="1600">
                <a:solidFill>
                  <a:schemeClr val="dk2"/>
                </a:solidFill>
              </a:rPr>
              <a:t>VQC is one of the methods with possible quantum advantage in using quantum-enhanced features that are hard to compute by classical methods. </a:t>
            </a:r>
            <a:endParaRPr sz="1600">
              <a:solidFill>
                <a:schemeClr val="dk2"/>
              </a:solidFill>
            </a:endParaRPr>
          </a:p>
          <a:p>
            <a:pPr indent="-330200" lvl="0" marL="457200" rtl="0" algn="just">
              <a:spcBef>
                <a:spcPts val="0"/>
              </a:spcBef>
              <a:spcAft>
                <a:spcPts val="0"/>
              </a:spcAft>
              <a:buClr>
                <a:schemeClr val="dk2"/>
              </a:buClr>
              <a:buSzPts val="1600"/>
              <a:buChar char="●"/>
            </a:pPr>
            <a:r>
              <a:rPr lang="en" sz="1600">
                <a:solidFill>
                  <a:schemeClr val="dk2"/>
                </a:solidFill>
              </a:rPr>
              <a:t>Its performance depends on the mapping of classical features into a quantum-enhanced feature space.</a:t>
            </a:r>
            <a:endParaRPr sz="1600">
              <a:solidFill>
                <a:schemeClr val="dk2"/>
              </a:solidFill>
            </a:endParaRPr>
          </a:p>
          <a:p>
            <a:pPr indent="-330200" lvl="0" marL="457200" rtl="0" algn="just">
              <a:spcBef>
                <a:spcPts val="0"/>
              </a:spcBef>
              <a:spcAft>
                <a:spcPts val="0"/>
              </a:spcAft>
              <a:buClr>
                <a:srgbClr val="343A3F"/>
              </a:buClr>
              <a:buSzPts val="1600"/>
              <a:buChar char="●"/>
            </a:pPr>
            <a:r>
              <a:rPr lang="en" sz="1600">
                <a:solidFill>
                  <a:srgbClr val="343A3F"/>
                </a:solidFill>
                <a:highlight>
                  <a:srgbClr val="FFFFFF"/>
                </a:highlight>
              </a:rPr>
              <a:t>It tries to learn patterns from sets of data, then sort new data into those sets (e.g. given some labelled photos of cats and dogs, try to identify whether a new photo is a cat or a dog). </a:t>
            </a:r>
            <a:endParaRPr sz="1600">
              <a:solidFill>
                <a:srgbClr val="343A3F"/>
              </a:solidFill>
              <a:highlight>
                <a:srgbClr val="FFFFFF"/>
              </a:highlight>
            </a:endParaRPr>
          </a:p>
          <a:p>
            <a:pPr indent="-330200" lvl="0" marL="457200" rtl="0" algn="just">
              <a:spcBef>
                <a:spcPts val="0"/>
              </a:spcBef>
              <a:spcAft>
                <a:spcPts val="0"/>
              </a:spcAft>
              <a:buClr>
                <a:srgbClr val="343A3F"/>
              </a:buClr>
              <a:buSzPts val="1600"/>
              <a:buChar char="●"/>
            </a:pPr>
            <a:r>
              <a:rPr lang="en" sz="1600">
                <a:solidFill>
                  <a:srgbClr val="343A3F"/>
                </a:solidFill>
                <a:highlight>
                  <a:srgbClr val="FFFFFF"/>
                </a:highlight>
              </a:rPr>
              <a:t>The variational quantum classifier does this using parameterized quantum circuits.</a:t>
            </a:r>
            <a:endParaRPr sz="1600">
              <a:solidFill>
                <a:schemeClr val="dk2"/>
              </a:solidFill>
            </a:endParaRPr>
          </a:p>
        </p:txBody>
      </p:sp>
      <p:sp>
        <p:nvSpPr>
          <p:cNvPr id="196" name="Google Shape;196;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7"/>
          <p:cNvSpPr txBox="1"/>
          <p:nvPr>
            <p:ph type="title"/>
          </p:nvPr>
        </p:nvSpPr>
        <p:spPr>
          <a:xfrm>
            <a:off x="729450" y="651175"/>
            <a:ext cx="7688700" cy="535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3000"/>
              <a:t>Variational Quantum Classifier</a:t>
            </a:r>
            <a:endParaRPr sz="3000">
              <a:solidFill>
                <a:schemeClr val="dk2"/>
              </a:solidFill>
            </a:endParaRPr>
          </a:p>
        </p:txBody>
      </p:sp>
      <p:sp>
        <p:nvSpPr>
          <p:cNvPr id="202" name="Google Shape;202;p27"/>
          <p:cNvSpPr txBox="1"/>
          <p:nvPr>
            <p:ph idx="1" type="body"/>
          </p:nvPr>
        </p:nvSpPr>
        <p:spPr>
          <a:xfrm>
            <a:off x="729450" y="1596700"/>
            <a:ext cx="7688700" cy="2743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solidFill>
                  <a:schemeClr val="dk2"/>
                </a:solidFill>
              </a:rPr>
              <a:t>VQC uses parameterized circuits (also known as ansatz) to train a quantum model and predict labels for new data using classical labelled data for training. </a:t>
            </a:r>
            <a:endParaRPr sz="1600">
              <a:solidFill>
                <a:schemeClr val="dk2"/>
              </a:solidFill>
            </a:endParaRPr>
          </a:p>
          <a:p>
            <a:pPr indent="0" lvl="0" marL="0" rtl="0" algn="just">
              <a:spcBef>
                <a:spcPts val="1200"/>
              </a:spcBef>
              <a:spcAft>
                <a:spcPts val="0"/>
              </a:spcAft>
              <a:buNone/>
            </a:pPr>
            <a:r>
              <a:t/>
            </a:r>
            <a:endParaRPr sz="1500">
              <a:solidFill>
                <a:schemeClr val="dk2"/>
              </a:solidFill>
            </a:endParaRPr>
          </a:p>
          <a:p>
            <a:pPr indent="0" lvl="0" marL="0" rtl="0" algn="just">
              <a:spcBef>
                <a:spcPts val="1200"/>
              </a:spcBef>
              <a:spcAft>
                <a:spcPts val="0"/>
              </a:spcAft>
              <a:buNone/>
            </a:pPr>
            <a:r>
              <a:t/>
            </a:r>
            <a:endParaRPr sz="1500">
              <a:solidFill>
                <a:schemeClr val="dk2"/>
              </a:solidFill>
            </a:endParaRPr>
          </a:p>
          <a:p>
            <a:pPr indent="0" lvl="0" marL="0" rtl="0" algn="just">
              <a:spcBef>
                <a:spcPts val="1200"/>
              </a:spcBef>
              <a:spcAft>
                <a:spcPts val="0"/>
              </a:spcAft>
              <a:buNone/>
            </a:pPr>
            <a:r>
              <a:t/>
            </a:r>
            <a:endParaRPr sz="1500">
              <a:solidFill>
                <a:schemeClr val="dk2"/>
              </a:solidFill>
            </a:endParaRPr>
          </a:p>
          <a:p>
            <a:pPr indent="0" lvl="0" marL="0" rtl="0" algn="just">
              <a:spcBef>
                <a:spcPts val="1200"/>
              </a:spcBef>
              <a:spcAft>
                <a:spcPts val="0"/>
              </a:spcAft>
              <a:buNone/>
            </a:pPr>
            <a:r>
              <a:t/>
            </a:r>
            <a:endParaRPr sz="1500">
              <a:solidFill>
                <a:schemeClr val="dk2"/>
              </a:solidFill>
            </a:endParaRPr>
          </a:p>
          <a:p>
            <a:pPr indent="0" lvl="0" marL="0" rtl="0" algn="just">
              <a:spcBef>
                <a:spcPts val="1200"/>
              </a:spcBef>
              <a:spcAft>
                <a:spcPts val="1200"/>
              </a:spcAft>
              <a:buNone/>
            </a:pPr>
            <a:r>
              <a:t/>
            </a:r>
            <a:endParaRPr sz="1500">
              <a:solidFill>
                <a:schemeClr val="dk2"/>
              </a:solidFill>
            </a:endParaRPr>
          </a:p>
        </p:txBody>
      </p:sp>
      <p:pic>
        <p:nvPicPr>
          <p:cNvPr id="203" name="Google Shape;203;p27"/>
          <p:cNvPicPr preferRelativeResize="0"/>
          <p:nvPr/>
        </p:nvPicPr>
        <p:blipFill>
          <a:blip r:embed="rId3">
            <a:alphaModFix/>
          </a:blip>
          <a:stretch>
            <a:fillRect/>
          </a:stretch>
        </p:blipFill>
        <p:spPr>
          <a:xfrm>
            <a:off x="905625" y="2660850"/>
            <a:ext cx="7332748" cy="2177850"/>
          </a:xfrm>
          <a:prstGeom prst="rect">
            <a:avLst/>
          </a:prstGeom>
          <a:noFill/>
          <a:ln>
            <a:noFill/>
          </a:ln>
        </p:spPr>
      </p:pic>
      <p:sp>
        <p:nvSpPr>
          <p:cNvPr id="204" name="Google Shape;204;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txBox="1"/>
          <p:nvPr>
            <p:ph type="title"/>
          </p:nvPr>
        </p:nvSpPr>
        <p:spPr>
          <a:xfrm>
            <a:off x="727650" y="673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0000"/>
                </a:solidFill>
              </a:rPr>
              <a:t>How does VQC work?</a:t>
            </a:r>
            <a:endParaRPr sz="3000"/>
          </a:p>
        </p:txBody>
      </p:sp>
      <p:sp>
        <p:nvSpPr>
          <p:cNvPr id="210" name="Google Shape;210;p28"/>
          <p:cNvSpPr txBox="1"/>
          <p:nvPr/>
        </p:nvSpPr>
        <p:spPr>
          <a:xfrm>
            <a:off x="810125" y="1633775"/>
            <a:ext cx="8081400" cy="217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2"/>
                </a:solidFill>
                <a:latin typeface="Lato"/>
                <a:ea typeface="Lato"/>
                <a:cs typeface="Lato"/>
                <a:sym typeface="Lato"/>
              </a:rPr>
              <a:t>VQC usually involves four steps:</a:t>
            </a:r>
            <a:endParaRPr sz="1600">
              <a:solidFill>
                <a:schemeClr val="dk2"/>
              </a:solidFill>
              <a:latin typeface="Lato"/>
              <a:ea typeface="Lato"/>
              <a:cs typeface="Lato"/>
              <a:sym typeface="Lato"/>
            </a:endParaRPr>
          </a:p>
          <a:p>
            <a:pPr indent="0" lvl="0" marL="457200" rtl="0" algn="l">
              <a:lnSpc>
                <a:spcPct val="115000"/>
              </a:lnSpc>
              <a:spcBef>
                <a:spcPts val="1200"/>
              </a:spcBef>
              <a:spcAft>
                <a:spcPts val="0"/>
              </a:spcAft>
              <a:buNone/>
            </a:pPr>
            <a:r>
              <a:rPr lang="en" sz="1600">
                <a:solidFill>
                  <a:schemeClr val="dk2"/>
                </a:solidFill>
                <a:latin typeface="Lato"/>
                <a:ea typeface="Lato"/>
                <a:cs typeface="Lato"/>
                <a:sym typeface="Lato"/>
              </a:rPr>
              <a:t>Step 1: Encoding the classical data into quantum circuits</a:t>
            </a:r>
            <a:endParaRPr sz="1600">
              <a:solidFill>
                <a:schemeClr val="dk2"/>
              </a:solidFill>
              <a:latin typeface="Lato"/>
              <a:ea typeface="Lato"/>
              <a:cs typeface="Lato"/>
              <a:sym typeface="Lato"/>
            </a:endParaRPr>
          </a:p>
          <a:p>
            <a:pPr indent="0" lvl="0" marL="457200" rtl="0" algn="l">
              <a:lnSpc>
                <a:spcPct val="115000"/>
              </a:lnSpc>
              <a:spcBef>
                <a:spcPts val="1200"/>
              </a:spcBef>
              <a:spcAft>
                <a:spcPts val="0"/>
              </a:spcAft>
              <a:buNone/>
            </a:pPr>
            <a:r>
              <a:rPr lang="en" sz="1600">
                <a:solidFill>
                  <a:schemeClr val="dk2"/>
                </a:solidFill>
                <a:latin typeface="Lato"/>
                <a:ea typeface="Lato"/>
                <a:cs typeface="Lato"/>
                <a:sym typeface="Lato"/>
              </a:rPr>
              <a:t>Step 2: Applying parameterized gates to create a working ansatz</a:t>
            </a:r>
            <a:endParaRPr sz="1600">
              <a:solidFill>
                <a:schemeClr val="dk2"/>
              </a:solidFill>
              <a:latin typeface="Lato"/>
              <a:ea typeface="Lato"/>
              <a:cs typeface="Lato"/>
              <a:sym typeface="Lato"/>
            </a:endParaRPr>
          </a:p>
          <a:p>
            <a:pPr indent="0" lvl="0" marL="457200" rtl="0" algn="l">
              <a:lnSpc>
                <a:spcPct val="115000"/>
              </a:lnSpc>
              <a:spcBef>
                <a:spcPts val="1200"/>
              </a:spcBef>
              <a:spcAft>
                <a:spcPts val="0"/>
              </a:spcAft>
              <a:buNone/>
            </a:pPr>
            <a:r>
              <a:rPr lang="en" sz="1600">
                <a:solidFill>
                  <a:schemeClr val="dk2"/>
                </a:solidFill>
                <a:latin typeface="Lato"/>
                <a:ea typeface="Lato"/>
                <a:cs typeface="Lato"/>
                <a:sym typeface="Lato"/>
              </a:rPr>
              <a:t>Step 3: Measure the circuit and extract the output in form of labels</a:t>
            </a:r>
            <a:endParaRPr sz="1600">
              <a:solidFill>
                <a:schemeClr val="dk2"/>
              </a:solidFill>
              <a:latin typeface="Lato"/>
              <a:ea typeface="Lato"/>
              <a:cs typeface="Lato"/>
              <a:sym typeface="Lato"/>
            </a:endParaRPr>
          </a:p>
          <a:p>
            <a:pPr indent="0" lvl="0" marL="457200" rtl="0" algn="l">
              <a:lnSpc>
                <a:spcPct val="115000"/>
              </a:lnSpc>
              <a:spcBef>
                <a:spcPts val="1200"/>
              </a:spcBef>
              <a:spcAft>
                <a:spcPts val="1200"/>
              </a:spcAft>
              <a:buNone/>
            </a:pPr>
            <a:r>
              <a:rPr lang="en" sz="1600">
                <a:solidFill>
                  <a:schemeClr val="dk2"/>
                </a:solidFill>
                <a:latin typeface="Lato"/>
                <a:ea typeface="Lato"/>
                <a:cs typeface="Lato"/>
                <a:sym typeface="Lato"/>
              </a:rPr>
              <a:t>Step 4: Optimize the circuit using classical optimizers. </a:t>
            </a:r>
            <a:endParaRPr sz="1600">
              <a:solidFill>
                <a:schemeClr val="dk2"/>
              </a:solidFill>
              <a:latin typeface="Lato"/>
              <a:ea typeface="Lato"/>
              <a:cs typeface="Lato"/>
              <a:sym typeface="Lato"/>
            </a:endParaRPr>
          </a:p>
        </p:txBody>
      </p:sp>
      <p:sp>
        <p:nvSpPr>
          <p:cNvPr id="211" name="Google Shape;211;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29"/>
          <p:cNvPicPr preferRelativeResize="0"/>
          <p:nvPr/>
        </p:nvPicPr>
        <p:blipFill>
          <a:blip r:embed="rId3">
            <a:alphaModFix/>
          </a:blip>
          <a:stretch>
            <a:fillRect/>
          </a:stretch>
        </p:blipFill>
        <p:spPr>
          <a:xfrm>
            <a:off x="697700" y="867325"/>
            <a:ext cx="7773951" cy="3408849"/>
          </a:xfrm>
          <a:prstGeom prst="rect">
            <a:avLst/>
          </a:prstGeom>
          <a:noFill/>
          <a:ln>
            <a:noFill/>
          </a:ln>
        </p:spPr>
      </p:pic>
      <p:sp>
        <p:nvSpPr>
          <p:cNvPr id="217" name="Google Shape;217;p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0"/>
          <p:cNvSpPr txBox="1"/>
          <p:nvPr>
            <p:ph type="title"/>
          </p:nvPr>
        </p:nvSpPr>
        <p:spPr>
          <a:xfrm>
            <a:off x="727800" y="641300"/>
            <a:ext cx="7688400" cy="69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Note</a:t>
            </a:r>
            <a:r>
              <a:rPr lang="en" sz="3000"/>
              <a:t> on QML Algorithms</a:t>
            </a:r>
            <a:endParaRPr sz="3000"/>
          </a:p>
        </p:txBody>
      </p:sp>
      <p:sp>
        <p:nvSpPr>
          <p:cNvPr id="223" name="Google Shape;223;p30"/>
          <p:cNvSpPr txBox="1"/>
          <p:nvPr/>
        </p:nvSpPr>
        <p:spPr>
          <a:xfrm>
            <a:off x="385775" y="1396700"/>
            <a:ext cx="8610300" cy="3140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Lato"/>
              <a:buChar char="●"/>
            </a:pPr>
            <a:r>
              <a:rPr lang="en" sz="1600">
                <a:latin typeface="Lato"/>
                <a:ea typeface="Lato"/>
                <a:cs typeface="Lato"/>
                <a:sym typeface="Lato"/>
              </a:rPr>
              <a:t>Unlike in VQC where we can use different types of optimizers like COBYLA, ADAM, SPSA, etc., i</a:t>
            </a:r>
            <a:r>
              <a:rPr lang="en" sz="1600">
                <a:latin typeface="Lato"/>
                <a:ea typeface="Lato"/>
                <a:cs typeface="Lato"/>
                <a:sym typeface="Lato"/>
              </a:rPr>
              <a:t>n  QSVM we cannot change the optimizer.  The default optimizer for QSVM is SPSA. </a:t>
            </a:r>
            <a:endParaRPr sz="16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The Multiclass extension of QSVM is currently deprecated. On previous version of Qiskit, when the value of the multiclass extension parameter was “ AllPairs() “, an accuracy of 1 could be achieved on a pure model model devoid of noise elements. </a:t>
            </a:r>
            <a:endParaRPr sz="1600">
              <a:latin typeface="Lato"/>
              <a:ea typeface="Lato"/>
              <a:cs typeface="Lato"/>
              <a:sym typeface="Lato"/>
            </a:endParaRPr>
          </a:p>
          <a:p>
            <a:pPr indent="0" lvl="0" marL="457200" rtl="0" algn="l">
              <a:spcBef>
                <a:spcPts val="0"/>
              </a:spcBef>
              <a:spcAft>
                <a:spcPts val="0"/>
              </a:spcAft>
              <a:buNone/>
            </a:pPr>
            <a:r>
              <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Increasing the depth of Ansatz in VQC,  does not increase the convergence of model substantially.</a:t>
            </a:r>
            <a:endParaRPr sz="1600">
              <a:latin typeface="Lato"/>
              <a:ea typeface="Lato"/>
              <a:cs typeface="Lato"/>
              <a:sym typeface="Lato"/>
            </a:endParaRPr>
          </a:p>
          <a:p>
            <a:pPr indent="0" lvl="0" marL="457200" rtl="0" algn="l">
              <a:spcBef>
                <a:spcPts val="0"/>
              </a:spcBef>
              <a:spcAft>
                <a:spcPts val="0"/>
              </a:spcAft>
              <a:buNone/>
            </a:pPr>
            <a:r>
              <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In QSVM, when the noise parameters are increased from (0.01, 0.01) to (0.1, 0.1), we see that the model will start to perform badly.</a:t>
            </a:r>
            <a:endParaRPr sz="1600">
              <a:latin typeface="Lato"/>
              <a:ea typeface="Lato"/>
              <a:cs typeface="Lato"/>
              <a:sym typeface="Lato"/>
            </a:endParaRPr>
          </a:p>
        </p:txBody>
      </p:sp>
      <p:sp>
        <p:nvSpPr>
          <p:cNvPr id="224" name="Google Shape;224;p3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1"/>
          <p:cNvSpPr txBox="1"/>
          <p:nvPr>
            <p:ph type="title"/>
          </p:nvPr>
        </p:nvSpPr>
        <p:spPr>
          <a:xfrm>
            <a:off x="727800" y="641300"/>
            <a:ext cx="7923300" cy="69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333"/>
              <a:t>Noise in Quantum Circuitry</a:t>
            </a:r>
            <a:endParaRPr sz="3333"/>
          </a:p>
        </p:txBody>
      </p:sp>
      <p:sp>
        <p:nvSpPr>
          <p:cNvPr id="230" name="Google Shape;230;p31"/>
          <p:cNvSpPr txBox="1"/>
          <p:nvPr/>
        </p:nvSpPr>
        <p:spPr>
          <a:xfrm>
            <a:off x="785275" y="1563800"/>
            <a:ext cx="7865700" cy="3334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600">
                <a:solidFill>
                  <a:schemeClr val="dk2"/>
                </a:solidFill>
                <a:latin typeface="Lato"/>
                <a:ea typeface="Lato"/>
                <a:cs typeface="Lato"/>
                <a:sym typeface="Lato"/>
              </a:rPr>
              <a:t>Noise is a common issue in every circuitry. In quantum circuitry there are several types of noise some of them are described below </a:t>
            </a:r>
            <a:endParaRPr sz="1600">
              <a:solidFill>
                <a:schemeClr val="dk2"/>
              </a:solidFill>
              <a:latin typeface="Lato"/>
              <a:ea typeface="Lato"/>
              <a:cs typeface="Lato"/>
              <a:sym typeface="Lato"/>
            </a:endParaRPr>
          </a:p>
          <a:p>
            <a:pPr indent="-330200" lvl="0" marL="457200" rtl="0" algn="l">
              <a:lnSpc>
                <a:spcPct val="115000"/>
              </a:lnSpc>
              <a:spcBef>
                <a:spcPts val="0"/>
              </a:spcBef>
              <a:spcAft>
                <a:spcPts val="0"/>
              </a:spcAft>
              <a:buClr>
                <a:schemeClr val="dk2"/>
              </a:buClr>
              <a:buSzPts val="1600"/>
              <a:buFont typeface="Roboto"/>
              <a:buChar char="●"/>
            </a:pPr>
            <a:r>
              <a:rPr b="1" lang="en" sz="1600">
                <a:solidFill>
                  <a:schemeClr val="dk2"/>
                </a:solidFill>
                <a:highlight>
                  <a:srgbClr val="FFFFFF"/>
                </a:highlight>
                <a:latin typeface="Lato"/>
                <a:ea typeface="Lato"/>
                <a:cs typeface="Lato"/>
                <a:sym typeface="Lato"/>
              </a:rPr>
              <a:t>Coherent noise </a:t>
            </a:r>
            <a:r>
              <a:rPr lang="en" sz="1600">
                <a:solidFill>
                  <a:schemeClr val="dk2"/>
                </a:solidFill>
                <a:highlight>
                  <a:srgbClr val="FFFFFF"/>
                </a:highlight>
                <a:latin typeface="Lato"/>
                <a:ea typeface="Lato"/>
                <a:cs typeface="Lato"/>
                <a:sym typeface="Lato"/>
              </a:rPr>
              <a:t>is described by unitary operations that maintain the purity of the output quantum state. A common source are systematic errors originating from imperfectly-calibrated devices that do not exactly apply the desired gates, e.g., applying a rotation by an angle </a:t>
            </a:r>
            <a:r>
              <a:rPr lang="en" sz="1600">
                <a:solidFill>
                  <a:schemeClr val="dk2"/>
                </a:solidFill>
                <a:latin typeface="Lato"/>
                <a:ea typeface="Lato"/>
                <a:cs typeface="Lato"/>
                <a:sym typeface="Lato"/>
              </a:rPr>
              <a:t>ϕ+ϵ instead of ϕ.</a:t>
            </a:r>
            <a:endParaRPr sz="1600">
              <a:solidFill>
                <a:schemeClr val="dk2"/>
              </a:solidFill>
              <a:highlight>
                <a:srgbClr val="FFFFFF"/>
              </a:highlight>
              <a:latin typeface="Lato"/>
              <a:ea typeface="Lato"/>
              <a:cs typeface="Lato"/>
              <a:sym typeface="Lato"/>
            </a:endParaRPr>
          </a:p>
          <a:p>
            <a:pPr indent="-330200" lvl="0" marL="457200" rtl="0" algn="l">
              <a:lnSpc>
                <a:spcPct val="115000"/>
              </a:lnSpc>
              <a:spcBef>
                <a:spcPts val="0"/>
              </a:spcBef>
              <a:spcAft>
                <a:spcPts val="0"/>
              </a:spcAft>
              <a:buClr>
                <a:schemeClr val="dk2"/>
              </a:buClr>
              <a:buSzPts val="1600"/>
              <a:buFont typeface="Roboto"/>
              <a:buChar char="●"/>
            </a:pPr>
            <a:r>
              <a:rPr b="1" lang="en" sz="1600">
                <a:solidFill>
                  <a:schemeClr val="dk2"/>
                </a:solidFill>
                <a:highlight>
                  <a:srgbClr val="FFFFFF"/>
                </a:highlight>
                <a:latin typeface="Lato"/>
                <a:ea typeface="Lato"/>
                <a:cs typeface="Lato"/>
                <a:sym typeface="Lato"/>
              </a:rPr>
              <a:t>Incoherent noise </a:t>
            </a:r>
            <a:r>
              <a:rPr lang="en" sz="1600">
                <a:solidFill>
                  <a:schemeClr val="dk2"/>
                </a:solidFill>
                <a:highlight>
                  <a:srgbClr val="FFFFFF"/>
                </a:highlight>
                <a:latin typeface="Lato"/>
                <a:ea typeface="Lato"/>
                <a:cs typeface="Lato"/>
                <a:sym typeface="Lato"/>
              </a:rPr>
              <a:t>is more problematic: it originates from a quantum computer becoming entangled with the environment, resulting in mixed states — probability distributions over different pure states. Incoherent noise thus leads to outputs that are always random, regardless of what basis we measure in.</a:t>
            </a:r>
            <a:endParaRPr sz="1600">
              <a:solidFill>
                <a:schemeClr val="dk2"/>
              </a:solidFill>
              <a:latin typeface="Lato"/>
              <a:ea typeface="Lato"/>
              <a:cs typeface="Lato"/>
              <a:sym typeface="Lato"/>
            </a:endParaRPr>
          </a:p>
          <a:p>
            <a:pPr indent="0" lvl="0" marL="0" rtl="0" algn="just">
              <a:spcBef>
                <a:spcPts val="1200"/>
              </a:spcBef>
              <a:spcAft>
                <a:spcPts val="0"/>
              </a:spcAft>
              <a:buNone/>
            </a:pPr>
            <a:r>
              <a:t/>
            </a:r>
            <a:endParaRPr b="1" sz="1500">
              <a:solidFill>
                <a:schemeClr val="dk2"/>
              </a:solidFill>
              <a:latin typeface="Lato"/>
              <a:ea typeface="Lato"/>
              <a:cs typeface="Lato"/>
              <a:sym typeface="Lato"/>
            </a:endParaRPr>
          </a:p>
          <a:p>
            <a:pPr indent="0" lvl="0" marL="0" rtl="0" algn="just">
              <a:lnSpc>
                <a:spcPct val="115000"/>
              </a:lnSpc>
              <a:spcBef>
                <a:spcPts val="1100"/>
              </a:spcBef>
              <a:spcAft>
                <a:spcPts val="1100"/>
              </a:spcAft>
              <a:buNone/>
            </a:pPr>
            <a:r>
              <a:t/>
            </a:r>
            <a:endParaRPr sz="1500">
              <a:solidFill>
                <a:schemeClr val="dk2"/>
              </a:solidFill>
              <a:latin typeface="Lato"/>
              <a:ea typeface="Lato"/>
              <a:cs typeface="Lato"/>
              <a:sym typeface="Lato"/>
            </a:endParaRPr>
          </a:p>
        </p:txBody>
      </p:sp>
      <p:sp>
        <p:nvSpPr>
          <p:cNvPr id="231" name="Google Shape;231;p3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ctrTitle"/>
          </p:nvPr>
        </p:nvSpPr>
        <p:spPr>
          <a:xfrm>
            <a:off x="729450" y="560450"/>
            <a:ext cx="7688100" cy="71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Contents</a:t>
            </a:r>
            <a:endParaRPr sz="3000"/>
          </a:p>
        </p:txBody>
      </p:sp>
      <p:sp>
        <p:nvSpPr>
          <p:cNvPr id="95" name="Google Shape;95;p14"/>
          <p:cNvSpPr txBox="1"/>
          <p:nvPr>
            <p:ph idx="1" type="subTitle"/>
          </p:nvPr>
        </p:nvSpPr>
        <p:spPr>
          <a:xfrm>
            <a:off x="729625" y="1400400"/>
            <a:ext cx="7688100" cy="35208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2"/>
              </a:buClr>
              <a:buSzPts val="1600"/>
              <a:buChar char="●"/>
            </a:pPr>
            <a:r>
              <a:rPr lang="en">
                <a:solidFill>
                  <a:schemeClr val="dk2"/>
                </a:solidFill>
              </a:rPr>
              <a:t>Task Description</a:t>
            </a:r>
            <a:endParaRPr>
              <a:solidFill>
                <a:schemeClr val="dk2"/>
              </a:solidFill>
            </a:endParaRPr>
          </a:p>
          <a:p>
            <a:pPr indent="-330200" lvl="0" marL="457200" rtl="0" algn="l">
              <a:spcBef>
                <a:spcPts val="0"/>
              </a:spcBef>
              <a:spcAft>
                <a:spcPts val="0"/>
              </a:spcAft>
              <a:buClr>
                <a:schemeClr val="dk2"/>
              </a:buClr>
              <a:buSzPts val="1600"/>
              <a:buChar char="●"/>
            </a:pPr>
            <a:r>
              <a:rPr lang="en">
                <a:solidFill>
                  <a:schemeClr val="dk2"/>
                </a:solidFill>
              </a:rPr>
              <a:t>Exploratory Data Analysis</a:t>
            </a:r>
            <a:endParaRPr>
              <a:solidFill>
                <a:schemeClr val="dk2"/>
              </a:solidFill>
            </a:endParaRPr>
          </a:p>
          <a:p>
            <a:pPr indent="-330200" lvl="0" marL="457200" rtl="0" algn="l">
              <a:spcBef>
                <a:spcPts val="0"/>
              </a:spcBef>
              <a:spcAft>
                <a:spcPts val="0"/>
              </a:spcAft>
              <a:buClr>
                <a:schemeClr val="dk2"/>
              </a:buClr>
              <a:buSzPts val="1600"/>
              <a:buChar char="●"/>
            </a:pPr>
            <a:r>
              <a:rPr lang="en">
                <a:solidFill>
                  <a:schemeClr val="dk2"/>
                </a:solidFill>
              </a:rPr>
              <a:t>Correlation Matrix</a:t>
            </a:r>
            <a:endParaRPr>
              <a:solidFill>
                <a:schemeClr val="dk2"/>
              </a:solidFill>
            </a:endParaRPr>
          </a:p>
          <a:p>
            <a:pPr indent="-330200" lvl="0" marL="457200" rtl="0" algn="l">
              <a:spcBef>
                <a:spcPts val="0"/>
              </a:spcBef>
              <a:spcAft>
                <a:spcPts val="0"/>
              </a:spcAft>
              <a:buClr>
                <a:schemeClr val="dk2"/>
              </a:buClr>
              <a:buSzPts val="1600"/>
              <a:buChar char="●"/>
            </a:pPr>
            <a:r>
              <a:rPr lang="en">
                <a:solidFill>
                  <a:schemeClr val="dk2"/>
                </a:solidFill>
              </a:rPr>
              <a:t>Classical ML Algorithms</a:t>
            </a:r>
            <a:endParaRPr>
              <a:solidFill>
                <a:schemeClr val="dk2"/>
              </a:solidFill>
            </a:endParaRPr>
          </a:p>
          <a:p>
            <a:pPr indent="-330200" lvl="0" marL="457200" rtl="0" algn="l">
              <a:spcBef>
                <a:spcPts val="0"/>
              </a:spcBef>
              <a:spcAft>
                <a:spcPts val="0"/>
              </a:spcAft>
              <a:buClr>
                <a:schemeClr val="dk2"/>
              </a:buClr>
              <a:buSzPts val="1600"/>
              <a:buChar char="●"/>
            </a:pPr>
            <a:r>
              <a:rPr lang="en">
                <a:solidFill>
                  <a:schemeClr val="dk2"/>
                </a:solidFill>
              </a:rPr>
              <a:t>Training and Accuracy of Classical ML Algorithms</a:t>
            </a:r>
            <a:endParaRPr>
              <a:solidFill>
                <a:schemeClr val="dk2"/>
              </a:solidFill>
            </a:endParaRPr>
          </a:p>
          <a:p>
            <a:pPr indent="-330200" lvl="0" marL="457200" rtl="0" algn="l">
              <a:spcBef>
                <a:spcPts val="0"/>
              </a:spcBef>
              <a:spcAft>
                <a:spcPts val="0"/>
              </a:spcAft>
              <a:buClr>
                <a:schemeClr val="dk2"/>
              </a:buClr>
              <a:buSzPts val="1600"/>
              <a:buChar char="●"/>
            </a:pPr>
            <a:r>
              <a:rPr lang="en">
                <a:solidFill>
                  <a:schemeClr val="dk2"/>
                </a:solidFill>
              </a:rPr>
              <a:t>Quantum Support Vector Machine and How QSVM Works</a:t>
            </a:r>
            <a:endParaRPr>
              <a:solidFill>
                <a:schemeClr val="dk2"/>
              </a:solidFill>
            </a:endParaRPr>
          </a:p>
          <a:p>
            <a:pPr indent="-330200" lvl="0" marL="457200" rtl="0" algn="l">
              <a:spcBef>
                <a:spcPts val="0"/>
              </a:spcBef>
              <a:spcAft>
                <a:spcPts val="0"/>
              </a:spcAft>
              <a:buClr>
                <a:schemeClr val="dk2"/>
              </a:buClr>
              <a:buSzPts val="1600"/>
              <a:buChar char="●"/>
            </a:pPr>
            <a:r>
              <a:rPr lang="en">
                <a:solidFill>
                  <a:schemeClr val="dk2"/>
                </a:solidFill>
              </a:rPr>
              <a:t>Variational Quantum Classifier and How VQC Works</a:t>
            </a:r>
            <a:endParaRPr>
              <a:solidFill>
                <a:schemeClr val="dk2"/>
              </a:solidFill>
            </a:endParaRPr>
          </a:p>
          <a:p>
            <a:pPr indent="-330200" lvl="0" marL="457200" rtl="0" algn="l">
              <a:spcBef>
                <a:spcPts val="0"/>
              </a:spcBef>
              <a:spcAft>
                <a:spcPts val="0"/>
              </a:spcAft>
              <a:buClr>
                <a:schemeClr val="dk2"/>
              </a:buClr>
              <a:buSzPts val="1600"/>
              <a:buChar char="●"/>
            </a:pPr>
            <a:r>
              <a:rPr lang="en">
                <a:solidFill>
                  <a:schemeClr val="dk2"/>
                </a:solidFill>
              </a:rPr>
              <a:t>Noise in Quantum Circuitry</a:t>
            </a:r>
            <a:endParaRPr>
              <a:solidFill>
                <a:schemeClr val="dk2"/>
              </a:solidFill>
            </a:endParaRPr>
          </a:p>
          <a:p>
            <a:pPr indent="-330200" lvl="0" marL="457200" rtl="0" algn="l">
              <a:spcBef>
                <a:spcPts val="0"/>
              </a:spcBef>
              <a:spcAft>
                <a:spcPts val="0"/>
              </a:spcAft>
              <a:buClr>
                <a:schemeClr val="dk2"/>
              </a:buClr>
              <a:buSzPts val="1600"/>
              <a:buChar char="●"/>
            </a:pPr>
            <a:r>
              <a:rPr lang="en">
                <a:solidFill>
                  <a:schemeClr val="dk2"/>
                </a:solidFill>
              </a:rPr>
              <a:t>Noise in QSVM</a:t>
            </a:r>
            <a:endParaRPr>
              <a:solidFill>
                <a:schemeClr val="dk2"/>
              </a:solidFill>
            </a:endParaRPr>
          </a:p>
          <a:p>
            <a:pPr indent="-330200" lvl="0" marL="457200" rtl="0" algn="l">
              <a:spcBef>
                <a:spcPts val="0"/>
              </a:spcBef>
              <a:spcAft>
                <a:spcPts val="0"/>
              </a:spcAft>
              <a:buClr>
                <a:schemeClr val="dk2"/>
              </a:buClr>
              <a:buSzPts val="1600"/>
              <a:buChar char="●"/>
            </a:pPr>
            <a:r>
              <a:rPr lang="en">
                <a:solidFill>
                  <a:schemeClr val="dk2"/>
                </a:solidFill>
              </a:rPr>
              <a:t>Comparison of VQC Performance with or without Noise</a:t>
            </a:r>
            <a:endParaRPr>
              <a:solidFill>
                <a:schemeClr val="dk2"/>
              </a:solidFill>
            </a:endParaRPr>
          </a:p>
          <a:p>
            <a:pPr indent="-330200" lvl="0" marL="457200" rtl="0" algn="l">
              <a:spcBef>
                <a:spcPts val="0"/>
              </a:spcBef>
              <a:spcAft>
                <a:spcPts val="0"/>
              </a:spcAft>
              <a:buClr>
                <a:schemeClr val="dk2"/>
              </a:buClr>
              <a:buSzPts val="1600"/>
              <a:buChar char="●"/>
            </a:pPr>
            <a:r>
              <a:rPr lang="en">
                <a:solidFill>
                  <a:schemeClr val="dk2"/>
                </a:solidFill>
              </a:rPr>
              <a:t>Conclusion</a:t>
            </a:r>
            <a:endParaRPr>
              <a:solidFill>
                <a:schemeClr val="dk2"/>
              </a:solidFill>
            </a:endParaRPr>
          </a:p>
          <a:p>
            <a:pPr indent="-330200" lvl="0" marL="457200" rtl="0" algn="l">
              <a:spcBef>
                <a:spcPts val="0"/>
              </a:spcBef>
              <a:spcAft>
                <a:spcPts val="0"/>
              </a:spcAft>
              <a:buClr>
                <a:schemeClr val="dk2"/>
              </a:buClr>
              <a:buSzPts val="1600"/>
              <a:buChar char="●"/>
            </a:pPr>
            <a:r>
              <a:rPr lang="en">
                <a:solidFill>
                  <a:schemeClr val="dk2"/>
                </a:solidFill>
              </a:rPr>
              <a:t>References</a:t>
            </a:r>
            <a:endParaRPr>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2"/>
          <p:cNvSpPr txBox="1"/>
          <p:nvPr>
            <p:ph type="title"/>
          </p:nvPr>
        </p:nvSpPr>
        <p:spPr>
          <a:xfrm>
            <a:off x="727800" y="641300"/>
            <a:ext cx="7923300" cy="69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333"/>
              <a:t>Noise in Quantum Circuitry</a:t>
            </a:r>
            <a:endParaRPr sz="3333"/>
          </a:p>
        </p:txBody>
      </p:sp>
      <p:sp>
        <p:nvSpPr>
          <p:cNvPr id="237" name="Google Shape;237;p32"/>
          <p:cNvSpPr txBox="1"/>
          <p:nvPr/>
        </p:nvSpPr>
        <p:spPr>
          <a:xfrm>
            <a:off x="785400" y="1435225"/>
            <a:ext cx="7865700" cy="29184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1100"/>
              </a:spcBef>
              <a:spcAft>
                <a:spcPts val="0"/>
              </a:spcAft>
              <a:buClr>
                <a:schemeClr val="dk2"/>
              </a:buClr>
              <a:buSzPts val="1600"/>
              <a:buFont typeface="Lato"/>
              <a:buChar char="●"/>
            </a:pPr>
            <a:r>
              <a:rPr b="1" lang="en" sz="1600">
                <a:solidFill>
                  <a:schemeClr val="dk2"/>
                </a:solidFill>
                <a:latin typeface="Lato"/>
                <a:ea typeface="Lato"/>
                <a:cs typeface="Lato"/>
                <a:sym typeface="Lato"/>
              </a:rPr>
              <a:t>Bit flip:</a:t>
            </a:r>
            <a:r>
              <a:rPr lang="en" sz="1600">
                <a:solidFill>
                  <a:schemeClr val="dk2"/>
                </a:solidFill>
                <a:latin typeface="Lato"/>
                <a:ea typeface="Lato"/>
                <a:cs typeface="Lato"/>
                <a:sym typeface="Lato"/>
              </a:rPr>
              <a:t> When measured in the computational state, the qubit flips from |0⟩ to |1⟩ or vice versa with some specified probability. Bit flip errors are modeled by applying an X gate. The Kraus representation is 𝒩(ρ) = (1-s)ρ + sXρX, where s is the probability of a bit flip error.</a:t>
            </a:r>
            <a:endParaRPr sz="1600">
              <a:solidFill>
                <a:schemeClr val="dk2"/>
              </a:solidFill>
              <a:latin typeface="Lato"/>
              <a:ea typeface="Lato"/>
              <a:cs typeface="Lato"/>
              <a:sym typeface="Lato"/>
            </a:endParaRPr>
          </a:p>
          <a:p>
            <a:pPr indent="-330200" lvl="0" marL="457200" rtl="0" algn="just">
              <a:lnSpc>
                <a:spcPct val="115000"/>
              </a:lnSpc>
              <a:spcBef>
                <a:spcPts val="0"/>
              </a:spcBef>
              <a:spcAft>
                <a:spcPts val="0"/>
              </a:spcAft>
              <a:buClr>
                <a:schemeClr val="dk2"/>
              </a:buClr>
              <a:buSzPts val="1600"/>
              <a:buFont typeface="Lato"/>
              <a:buChar char="●"/>
            </a:pPr>
            <a:r>
              <a:rPr b="1" lang="en" sz="1600">
                <a:solidFill>
                  <a:schemeClr val="dk2"/>
                </a:solidFill>
                <a:latin typeface="Lato"/>
                <a:ea typeface="Lato"/>
                <a:cs typeface="Lato"/>
                <a:sym typeface="Lato"/>
              </a:rPr>
              <a:t>Phase flip: </a:t>
            </a:r>
            <a:r>
              <a:rPr lang="en" sz="1600">
                <a:solidFill>
                  <a:schemeClr val="dk2"/>
                </a:solidFill>
                <a:latin typeface="Lato"/>
                <a:ea typeface="Lato"/>
                <a:cs typeface="Lato"/>
                <a:sym typeface="Lato"/>
              </a:rPr>
              <a:t>This error affects the phase of the qubit, rotating around the Z axis, mapping |1⟩ to –|1⟩. Phase flip errors are modeled by applying a Z gate. The Kraus representation is 𝒩(ρ) = (1-s)ρ + sZρZ, where s is the probability of a phase flip error.</a:t>
            </a:r>
            <a:endParaRPr sz="1600">
              <a:solidFill>
                <a:schemeClr val="dk2"/>
              </a:solidFill>
              <a:latin typeface="Lato"/>
              <a:ea typeface="Lato"/>
              <a:cs typeface="Lato"/>
              <a:sym typeface="Lato"/>
            </a:endParaRPr>
          </a:p>
          <a:p>
            <a:pPr indent="-330200" lvl="0" marL="457200" rtl="0" algn="just">
              <a:lnSpc>
                <a:spcPct val="115000"/>
              </a:lnSpc>
              <a:spcBef>
                <a:spcPts val="0"/>
              </a:spcBef>
              <a:spcAft>
                <a:spcPts val="0"/>
              </a:spcAft>
              <a:buClr>
                <a:schemeClr val="dk2"/>
              </a:buClr>
              <a:buSzPts val="1600"/>
              <a:buFont typeface="Lato"/>
              <a:buChar char="●"/>
            </a:pPr>
            <a:r>
              <a:rPr b="1" lang="en" sz="1600">
                <a:solidFill>
                  <a:schemeClr val="dk2"/>
                </a:solidFill>
                <a:latin typeface="Lato"/>
                <a:ea typeface="Lato"/>
                <a:cs typeface="Lato"/>
                <a:sym typeface="Lato"/>
              </a:rPr>
              <a:t>Depolarizing:</a:t>
            </a:r>
            <a:r>
              <a:rPr lang="en" sz="1600">
                <a:solidFill>
                  <a:schemeClr val="dk2"/>
                </a:solidFill>
                <a:latin typeface="Lato"/>
                <a:ea typeface="Lato"/>
                <a:cs typeface="Lato"/>
                <a:sym typeface="Lato"/>
              </a:rPr>
              <a:t> This type of error describes the process in which a 1-qubit quantum state loses its quantum information and decays into an incoherent mixture of the computational basis states, |0⟩⟨0| or |1⟩⟨1|. The quantum state loses the phase as well </a:t>
            </a:r>
            <a:endParaRPr sz="1600">
              <a:solidFill>
                <a:schemeClr val="dk2"/>
              </a:solidFill>
              <a:latin typeface="Lato"/>
              <a:ea typeface="Lato"/>
              <a:cs typeface="Lato"/>
              <a:sym typeface="Lato"/>
            </a:endParaRPr>
          </a:p>
        </p:txBody>
      </p:sp>
      <p:sp>
        <p:nvSpPr>
          <p:cNvPr id="238" name="Google Shape;238;p3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3"/>
          <p:cNvSpPr txBox="1"/>
          <p:nvPr>
            <p:ph type="title"/>
          </p:nvPr>
        </p:nvSpPr>
        <p:spPr>
          <a:xfrm>
            <a:off x="727800" y="641300"/>
            <a:ext cx="7688400" cy="69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333"/>
              <a:t>Noise in Quantum Circuitry</a:t>
            </a:r>
            <a:endParaRPr sz="3000"/>
          </a:p>
        </p:txBody>
      </p:sp>
      <p:sp>
        <p:nvSpPr>
          <p:cNvPr id="244" name="Google Shape;244;p33"/>
          <p:cNvSpPr txBox="1"/>
          <p:nvPr/>
        </p:nvSpPr>
        <p:spPr>
          <a:xfrm>
            <a:off x="727800" y="1478925"/>
            <a:ext cx="7828800" cy="41337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1100"/>
              </a:spcBef>
              <a:spcAft>
                <a:spcPts val="0"/>
              </a:spcAft>
              <a:buNone/>
            </a:pPr>
            <a:r>
              <a:rPr lang="en" sz="1600">
                <a:solidFill>
                  <a:schemeClr val="dk2"/>
                </a:solidFill>
                <a:latin typeface="Lato"/>
                <a:ea typeface="Lato"/>
                <a:cs typeface="Lato"/>
                <a:sym typeface="Lato"/>
              </a:rPr>
              <a:t>as the superposition between basis states. The Kraus representation is 𝒩(ρ) = (1-s)ρ + s/3 (XρX + YρY + ZρZ), where s controls the strength of the noise.</a:t>
            </a:r>
            <a:endParaRPr b="1" sz="1600">
              <a:solidFill>
                <a:schemeClr val="dk2"/>
              </a:solidFill>
              <a:latin typeface="Lato"/>
              <a:ea typeface="Lato"/>
              <a:cs typeface="Lato"/>
              <a:sym typeface="Lato"/>
            </a:endParaRPr>
          </a:p>
          <a:p>
            <a:pPr indent="-330200" lvl="0" marL="457200" rtl="0" algn="just">
              <a:spcBef>
                <a:spcPts val="1100"/>
              </a:spcBef>
              <a:spcAft>
                <a:spcPts val="0"/>
              </a:spcAft>
              <a:buClr>
                <a:schemeClr val="dk2"/>
              </a:buClr>
              <a:buSzPts val="1600"/>
              <a:buFont typeface="Lato"/>
              <a:buChar char="●"/>
            </a:pPr>
            <a:r>
              <a:rPr b="1" lang="en" sz="1600">
                <a:solidFill>
                  <a:schemeClr val="dk2"/>
                </a:solidFill>
                <a:latin typeface="Lato"/>
                <a:ea typeface="Lato"/>
                <a:cs typeface="Lato"/>
                <a:sym typeface="Lato"/>
              </a:rPr>
              <a:t>Measurement Noise </a:t>
            </a:r>
            <a:r>
              <a:rPr lang="en" sz="1600">
                <a:solidFill>
                  <a:schemeClr val="dk2"/>
                </a:solidFill>
                <a:latin typeface="Lato"/>
                <a:ea typeface="Lato"/>
                <a:cs typeface="Lato"/>
                <a:sym typeface="Lato"/>
              </a:rPr>
              <a:t>generate when </a:t>
            </a:r>
            <a:r>
              <a:rPr lang="en" sz="1600">
                <a:highlight>
                  <a:srgbClr val="FFFFFF"/>
                </a:highlight>
                <a:latin typeface="Lato"/>
                <a:ea typeface="Lato"/>
                <a:cs typeface="Lato"/>
                <a:sym typeface="Lato"/>
              </a:rPr>
              <a:t>the circuit is to extract bit strings as an output. For n qubit final measurement, it extract n bit strings out of the 2^n possible bit strings. It can imagine that the measurement first selects one of these outputs in a perfect and noiseless manner, and then noise subsequently causes this perfect output to be randomly perturbed before it is returned..</a:t>
            </a:r>
            <a:endParaRPr sz="1600">
              <a:highlight>
                <a:srgbClr val="FFFFFF"/>
              </a:highlight>
              <a:latin typeface="Lato"/>
              <a:ea typeface="Lato"/>
              <a:cs typeface="Lato"/>
              <a:sym typeface="Lato"/>
            </a:endParaRPr>
          </a:p>
          <a:p>
            <a:pPr indent="0" lvl="0" marL="457200" rtl="0" algn="just">
              <a:spcBef>
                <a:spcPts val="0"/>
              </a:spcBef>
              <a:spcAft>
                <a:spcPts val="0"/>
              </a:spcAft>
              <a:buNone/>
            </a:pPr>
            <a:r>
              <a:t/>
            </a:r>
            <a:endParaRPr sz="1600">
              <a:highlight>
                <a:srgbClr val="FFFFFF"/>
              </a:highlight>
              <a:latin typeface="Lato"/>
              <a:ea typeface="Lato"/>
              <a:cs typeface="Lato"/>
              <a:sym typeface="Lato"/>
            </a:endParaRPr>
          </a:p>
          <a:p>
            <a:pPr indent="-330200" lvl="0" marL="457200" rtl="0" algn="just">
              <a:spcBef>
                <a:spcPts val="0"/>
              </a:spcBef>
              <a:spcAft>
                <a:spcPts val="0"/>
              </a:spcAft>
              <a:buClr>
                <a:schemeClr val="dk2"/>
              </a:buClr>
              <a:buSzPts val="1600"/>
              <a:buFont typeface="Lato"/>
              <a:buChar char="●"/>
            </a:pPr>
            <a:r>
              <a:rPr b="1" lang="en" sz="1600">
                <a:solidFill>
                  <a:schemeClr val="dk2"/>
                </a:solidFill>
                <a:latin typeface="Lato"/>
                <a:ea typeface="Lato"/>
                <a:cs typeface="Lato"/>
                <a:sym typeface="Lato"/>
              </a:rPr>
              <a:t>State preparation noise </a:t>
            </a:r>
            <a:r>
              <a:rPr lang="en" sz="1600">
                <a:solidFill>
                  <a:schemeClr val="dk2"/>
                </a:solidFill>
                <a:latin typeface="Lato"/>
                <a:ea typeface="Lato"/>
                <a:cs typeface="Lato"/>
                <a:sym typeface="Lato"/>
              </a:rPr>
              <a:t> generates during the preparation of quantum states. When preparing states using rotation gates, some error occurs in the amount by which rotation occurs about the axis we choose. This causes inconsistency with actual data.</a:t>
            </a:r>
            <a:endParaRPr b="1" sz="1600">
              <a:solidFill>
                <a:schemeClr val="dk2"/>
              </a:solidFill>
              <a:latin typeface="Lato"/>
              <a:ea typeface="Lato"/>
              <a:cs typeface="Lato"/>
              <a:sym typeface="Lato"/>
            </a:endParaRPr>
          </a:p>
          <a:p>
            <a:pPr indent="0" lvl="0" marL="0" rtl="0" algn="just">
              <a:lnSpc>
                <a:spcPct val="115000"/>
              </a:lnSpc>
              <a:spcBef>
                <a:spcPts val="1100"/>
              </a:spcBef>
              <a:spcAft>
                <a:spcPts val="0"/>
              </a:spcAft>
              <a:buNone/>
            </a:pPr>
            <a:r>
              <a:t/>
            </a:r>
            <a:endParaRPr sz="1500">
              <a:solidFill>
                <a:schemeClr val="dk2"/>
              </a:solidFill>
              <a:latin typeface="Lato"/>
              <a:ea typeface="Lato"/>
              <a:cs typeface="Lato"/>
              <a:sym typeface="Lato"/>
            </a:endParaRPr>
          </a:p>
          <a:p>
            <a:pPr indent="0" lvl="0" marL="0" rtl="0" algn="just">
              <a:lnSpc>
                <a:spcPct val="115000"/>
              </a:lnSpc>
              <a:spcBef>
                <a:spcPts val="1100"/>
              </a:spcBef>
              <a:spcAft>
                <a:spcPts val="1100"/>
              </a:spcAft>
              <a:buNone/>
            </a:pPr>
            <a:r>
              <a:t/>
            </a:r>
            <a:endParaRPr sz="1500">
              <a:latin typeface="Lato"/>
              <a:ea typeface="Lato"/>
              <a:cs typeface="Lato"/>
              <a:sym typeface="Lato"/>
            </a:endParaRPr>
          </a:p>
        </p:txBody>
      </p:sp>
      <p:sp>
        <p:nvSpPr>
          <p:cNvPr id="245" name="Google Shape;245;p3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4"/>
          <p:cNvSpPr txBox="1"/>
          <p:nvPr>
            <p:ph type="title"/>
          </p:nvPr>
        </p:nvSpPr>
        <p:spPr>
          <a:xfrm>
            <a:off x="727800" y="641300"/>
            <a:ext cx="7923300" cy="69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333"/>
              <a:t>Noise in QSVM</a:t>
            </a:r>
            <a:endParaRPr sz="3333"/>
          </a:p>
        </p:txBody>
      </p:sp>
      <p:sp>
        <p:nvSpPr>
          <p:cNvPr id="251" name="Google Shape;251;p34"/>
          <p:cNvSpPr txBox="1"/>
          <p:nvPr/>
        </p:nvSpPr>
        <p:spPr>
          <a:xfrm>
            <a:off x="463875" y="1411075"/>
            <a:ext cx="3461700" cy="30846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1100"/>
              </a:spcBef>
              <a:spcAft>
                <a:spcPts val="0"/>
              </a:spcAft>
              <a:buClr>
                <a:schemeClr val="dk2"/>
              </a:buClr>
              <a:buSzPts val="1600"/>
              <a:buFont typeface="Lato"/>
              <a:buChar char="●"/>
            </a:pPr>
            <a:r>
              <a:rPr lang="en" sz="1600">
                <a:solidFill>
                  <a:schemeClr val="dk2"/>
                </a:solidFill>
                <a:latin typeface="Lato"/>
                <a:ea typeface="Lato"/>
                <a:cs typeface="Lato"/>
                <a:sym typeface="Lato"/>
              </a:rPr>
              <a:t>In QSVM, </a:t>
            </a:r>
            <a:r>
              <a:rPr lang="en" sz="1600">
                <a:solidFill>
                  <a:schemeClr val="dk2"/>
                </a:solidFill>
                <a:latin typeface="Lato"/>
                <a:ea typeface="Lato"/>
                <a:cs typeface="Lato"/>
                <a:sym typeface="Lato"/>
              </a:rPr>
              <a:t>measurement error is </a:t>
            </a:r>
            <a:r>
              <a:rPr lang="en" sz="1600">
                <a:solidFill>
                  <a:schemeClr val="dk2"/>
                </a:solidFill>
                <a:latin typeface="Lato"/>
                <a:ea typeface="Lato"/>
                <a:cs typeface="Lato"/>
                <a:sym typeface="Lato"/>
              </a:rPr>
              <a:t>applied to measurement and measured the output.</a:t>
            </a:r>
            <a:endParaRPr sz="1600">
              <a:solidFill>
                <a:schemeClr val="dk2"/>
              </a:solidFill>
              <a:latin typeface="Lato"/>
              <a:ea typeface="Lato"/>
              <a:cs typeface="Lato"/>
              <a:sym typeface="Lato"/>
            </a:endParaRPr>
          </a:p>
          <a:p>
            <a:pPr indent="-330200" lvl="0" marL="457200" rtl="0" algn="just">
              <a:lnSpc>
                <a:spcPct val="115000"/>
              </a:lnSpc>
              <a:spcBef>
                <a:spcPts val="0"/>
              </a:spcBef>
              <a:spcAft>
                <a:spcPts val="0"/>
              </a:spcAft>
              <a:buClr>
                <a:schemeClr val="dk2"/>
              </a:buClr>
              <a:buSzPts val="1600"/>
              <a:buFont typeface="Lato"/>
              <a:buChar char="●"/>
            </a:pPr>
            <a:r>
              <a:rPr lang="en" sz="1600">
                <a:solidFill>
                  <a:schemeClr val="dk2"/>
                </a:solidFill>
                <a:latin typeface="Lato"/>
                <a:ea typeface="Lato"/>
                <a:cs typeface="Lato"/>
                <a:sym typeface="Lato"/>
              </a:rPr>
              <a:t>T</a:t>
            </a:r>
            <a:r>
              <a:rPr lang="en" sz="1600">
                <a:solidFill>
                  <a:schemeClr val="dk2"/>
                </a:solidFill>
                <a:latin typeface="Lato"/>
                <a:ea typeface="Lato"/>
                <a:cs typeface="Lato"/>
                <a:sym typeface="Lato"/>
              </a:rPr>
              <a:t>o reduce  the error, measurement error mitigation technique  is  </a:t>
            </a:r>
            <a:r>
              <a:rPr lang="en" sz="1600">
                <a:solidFill>
                  <a:schemeClr val="dk2"/>
                </a:solidFill>
                <a:latin typeface="Lato"/>
                <a:ea typeface="Lato"/>
                <a:cs typeface="Lato"/>
                <a:sym typeface="Lato"/>
              </a:rPr>
              <a:t>applied and measured the output again.</a:t>
            </a:r>
            <a:endParaRPr sz="1600">
              <a:solidFill>
                <a:schemeClr val="dk2"/>
              </a:solidFill>
              <a:latin typeface="Lato"/>
              <a:ea typeface="Lato"/>
              <a:cs typeface="Lato"/>
              <a:sym typeface="Lato"/>
            </a:endParaRPr>
          </a:p>
          <a:p>
            <a:pPr indent="-330200" lvl="0" marL="457200" rtl="0" algn="just">
              <a:lnSpc>
                <a:spcPct val="115000"/>
              </a:lnSpc>
              <a:spcBef>
                <a:spcPts val="0"/>
              </a:spcBef>
              <a:spcAft>
                <a:spcPts val="0"/>
              </a:spcAft>
              <a:buClr>
                <a:schemeClr val="dk2"/>
              </a:buClr>
              <a:buSzPts val="1600"/>
              <a:buFont typeface="Lato"/>
              <a:buChar char="●"/>
            </a:pPr>
            <a:r>
              <a:rPr lang="en" sz="1600">
                <a:solidFill>
                  <a:schemeClr val="dk2"/>
                </a:solidFill>
                <a:latin typeface="Lato"/>
                <a:ea typeface="Lato"/>
                <a:cs typeface="Lato"/>
                <a:sym typeface="Lato"/>
              </a:rPr>
              <a:t>Finally both output results plotted against without noise measurement</a:t>
            </a:r>
            <a:endParaRPr sz="1600">
              <a:solidFill>
                <a:schemeClr val="dk2"/>
              </a:solidFill>
              <a:latin typeface="Lato"/>
              <a:ea typeface="Lato"/>
              <a:cs typeface="Lato"/>
              <a:sym typeface="Lato"/>
            </a:endParaRPr>
          </a:p>
        </p:txBody>
      </p:sp>
      <p:sp>
        <p:nvSpPr>
          <p:cNvPr id="252" name="Google Shape;252;p3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3" name="Google Shape;253;p34"/>
          <p:cNvPicPr preferRelativeResize="0"/>
          <p:nvPr/>
        </p:nvPicPr>
        <p:blipFill>
          <a:blip r:embed="rId3">
            <a:alphaModFix/>
          </a:blip>
          <a:stretch>
            <a:fillRect/>
          </a:stretch>
        </p:blipFill>
        <p:spPr>
          <a:xfrm>
            <a:off x="4059750" y="1511000"/>
            <a:ext cx="5159425" cy="288474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5"/>
          <p:cNvSpPr txBox="1"/>
          <p:nvPr>
            <p:ph type="title"/>
          </p:nvPr>
        </p:nvSpPr>
        <p:spPr>
          <a:xfrm>
            <a:off x="727800" y="641300"/>
            <a:ext cx="7923300" cy="69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333"/>
              <a:t>Noise in QSVM</a:t>
            </a:r>
            <a:endParaRPr sz="3333"/>
          </a:p>
        </p:txBody>
      </p:sp>
      <p:sp>
        <p:nvSpPr>
          <p:cNvPr id="259" name="Google Shape;259;p35"/>
          <p:cNvSpPr txBox="1"/>
          <p:nvPr/>
        </p:nvSpPr>
        <p:spPr>
          <a:xfrm>
            <a:off x="382000" y="1563800"/>
            <a:ext cx="3494400" cy="3075300"/>
          </a:xfrm>
          <a:prstGeom prst="rect">
            <a:avLst/>
          </a:prstGeom>
          <a:noFill/>
          <a:ln>
            <a:noFill/>
          </a:ln>
        </p:spPr>
        <p:txBody>
          <a:bodyPr anchorCtr="0" anchor="t" bIns="91425" lIns="91425" spcFirstLastPara="1" rIns="91425" wrap="square" tIns="91425">
            <a:noAutofit/>
          </a:bodyPr>
          <a:lstStyle/>
          <a:p>
            <a:pPr indent="-330200" lvl="0" marL="457200" rtl="0" algn="just">
              <a:spcBef>
                <a:spcPts val="0"/>
              </a:spcBef>
              <a:spcAft>
                <a:spcPts val="0"/>
              </a:spcAft>
              <a:buClr>
                <a:schemeClr val="dk2"/>
              </a:buClr>
              <a:buSzPts val="1600"/>
              <a:buFont typeface="Lato"/>
              <a:buChar char="●"/>
            </a:pPr>
            <a:r>
              <a:rPr lang="en" sz="1600">
                <a:solidFill>
                  <a:schemeClr val="dk2"/>
                </a:solidFill>
                <a:latin typeface="Lato"/>
                <a:ea typeface="Lato"/>
                <a:cs typeface="Lato"/>
                <a:sym typeface="Lato"/>
              </a:rPr>
              <a:t>With the </a:t>
            </a:r>
            <a:r>
              <a:rPr lang="en" sz="1600">
                <a:solidFill>
                  <a:schemeClr val="dk2"/>
                </a:solidFill>
                <a:latin typeface="Lato"/>
                <a:ea typeface="Lato"/>
                <a:cs typeface="Lato"/>
                <a:sym typeface="Lato"/>
              </a:rPr>
              <a:t>measurement error depolarizing error also applied on every gates in the QSVM and measured the output.</a:t>
            </a:r>
            <a:endParaRPr sz="1600">
              <a:solidFill>
                <a:schemeClr val="dk2"/>
              </a:solidFill>
              <a:latin typeface="Lato"/>
              <a:ea typeface="Lato"/>
              <a:cs typeface="Lato"/>
              <a:sym typeface="Lato"/>
            </a:endParaRPr>
          </a:p>
          <a:p>
            <a:pPr indent="-330200" lvl="0" marL="457200" rtl="0" algn="just">
              <a:spcBef>
                <a:spcPts val="0"/>
              </a:spcBef>
              <a:spcAft>
                <a:spcPts val="0"/>
              </a:spcAft>
              <a:buClr>
                <a:schemeClr val="dk2"/>
              </a:buClr>
              <a:buSzPts val="1600"/>
              <a:buFont typeface="Lato"/>
              <a:buChar char="●"/>
            </a:pPr>
            <a:r>
              <a:rPr lang="en" sz="1600">
                <a:solidFill>
                  <a:schemeClr val="dk2"/>
                </a:solidFill>
                <a:latin typeface="Lato"/>
                <a:ea typeface="Lato"/>
                <a:cs typeface="Lato"/>
                <a:sym typeface="Lato"/>
              </a:rPr>
              <a:t>measurement error mitigation technique  is  applied  to reduce the measurement error.</a:t>
            </a:r>
            <a:endParaRPr sz="1600">
              <a:solidFill>
                <a:schemeClr val="dk2"/>
              </a:solidFill>
              <a:latin typeface="Lato"/>
              <a:ea typeface="Lato"/>
              <a:cs typeface="Lato"/>
              <a:sym typeface="Lato"/>
            </a:endParaRPr>
          </a:p>
          <a:p>
            <a:pPr indent="-330200" lvl="0" marL="457200" rtl="0" algn="just">
              <a:spcBef>
                <a:spcPts val="0"/>
              </a:spcBef>
              <a:spcAft>
                <a:spcPts val="0"/>
              </a:spcAft>
              <a:buClr>
                <a:schemeClr val="dk2"/>
              </a:buClr>
              <a:buSzPts val="1600"/>
              <a:buFont typeface="Lato"/>
              <a:buChar char="●"/>
            </a:pPr>
            <a:r>
              <a:rPr lang="en" sz="1600">
                <a:solidFill>
                  <a:schemeClr val="dk2"/>
                </a:solidFill>
                <a:latin typeface="Lato"/>
                <a:ea typeface="Lato"/>
                <a:cs typeface="Lato"/>
                <a:sym typeface="Lato"/>
              </a:rPr>
              <a:t>Output results plotted for comparison.</a:t>
            </a:r>
            <a:endParaRPr sz="1600">
              <a:solidFill>
                <a:schemeClr val="dk2"/>
              </a:solidFill>
              <a:latin typeface="Lato"/>
              <a:ea typeface="Lato"/>
              <a:cs typeface="Lato"/>
              <a:sym typeface="Lato"/>
            </a:endParaRPr>
          </a:p>
        </p:txBody>
      </p:sp>
      <p:sp>
        <p:nvSpPr>
          <p:cNvPr id="260" name="Google Shape;260;p3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1" name="Google Shape;261;p35"/>
          <p:cNvSpPr txBox="1"/>
          <p:nvPr/>
        </p:nvSpPr>
        <p:spPr>
          <a:xfrm>
            <a:off x="4647400" y="4238825"/>
            <a:ext cx="369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262" name="Google Shape;262;p35"/>
          <p:cNvPicPr preferRelativeResize="0"/>
          <p:nvPr/>
        </p:nvPicPr>
        <p:blipFill>
          <a:blip r:embed="rId3">
            <a:alphaModFix/>
          </a:blip>
          <a:stretch>
            <a:fillRect/>
          </a:stretch>
        </p:blipFill>
        <p:spPr>
          <a:xfrm>
            <a:off x="3876400" y="1466125"/>
            <a:ext cx="5227800" cy="29229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6"/>
          <p:cNvSpPr txBox="1"/>
          <p:nvPr>
            <p:ph type="title"/>
          </p:nvPr>
        </p:nvSpPr>
        <p:spPr>
          <a:xfrm>
            <a:off x="354600" y="654375"/>
            <a:ext cx="86946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of VQC performance without and with Noise</a:t>
            </a:r>
            <a:endParaRPr/>
          </a:p>
        </p:txBody>
      </p:sp>
      <p:pic>
        <p:nvPicPr>
          <p:cNvPr id="268" name="Google Shape;268;p36"/>
          <p:cNvPicPr preferRelativeResize="0"/>
          <p:nvPr/>
        </p:nvPicPr>
        <p:blipFill>
          <a:blip r:embed="rId3">
            <a:alphaModFix/>
          </a:blip>
          <a:stretch>
            <a:fillRect/>
          </a:stretch>
        </p:blipFill>
        <p:spPr>
          <a:xfrm>
            <a:off x="354600" y="1240312"/>
            <a:ext cx="3765249" cy="2487625"/>
          </a:xfrm>
          <a:prstGeom prst="rect">
            <a:avLst/>
          </a:prstGeom>
          <a:noFill/>
          <a:ln>
            <a:noFill/>
          </a:ln>
        </p:spPr>
      </p:pic>
      <p:pic>
        <p:nvPicPr>
          <p:cNvPr id="269" name="Google Shape;269;p36"/>
          <p:cNvPicPr preferRelativeResize="0"/>
          <p:nvPr/>
        </p:nvPicPr>
        <p:blipFill>
          <a:blip r:embed="rId4">
            <a:alphaModFix/>
          </a:blip>
          <a:stretch>
            <a:fillRect/>
          </a:stretch>
        </p:blipFill>
        <p:spPr>
          <a:xfrm>
            <a:off x="4355750" y="1272400"/>
            <a:ext cx="4250451" cy="2360224"/>
          </a:xfrm>
          <a:prstGeom prst="rect">
            <a:avLst/>
          </a:prstGeom>
          <a:noFill/>
          <a:ln>
            <a:noFill/>
          </a:ln>
        </p:spPr>
      </p:pic>
      <p:sp>
        <p:nvSpPr>
          <p:cNvPr id="270" name="Google Shape;270;p36"/>
          <p:cNvSpPr txBox="1"/>
          <p:nvPr/>
        </p:nvSpPr>
        <p:spPr>
          <a:xfrm>
            <a:off x="646500" y="3632625"/>
            <a:ext cx="341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Lato"/>
                <a:ea typeface="Lato"/>
                <a:cs typeface="Lato"/>
                <a:sym typeface="Lato"/>
              </a:rPr>
              <a:t>Performance</a:t>
            </a:r>
            <a:r>
              <a:rPr lang="en" u="sng">
                <a:latin typeface="Lato"/>
                <a:ea typeface="Lato"/>
                <a:cs typeface="Lato"/>
                <a:sym typeface="Lato"/>
              </a:rPr>
              <a:t> without Noise</a:t>
            </a:r>
            <a:endParaRPr u="sng">
              <a:latin typeface="Lato"/>
              <a:ea typeface="Lato"/>
              <a:cs typeface="Lato"/>
              <a:sym typeface="Lato"/>
            </a:endParaRPr>
          </a:p>
        </p:txBody>
      </p:sp>
      <p:sp>
        <p:nvSpPr>
          <p:cNvPr id="271" name="Google Shape;271;p36"/>
          <p:cNvSpPr txBox="1"/>
          <p:nvPr/>
        </p:nvSpPr>
        <p:spPr>
          <a:xfrm>
            <a:off x="4680075" y="3561175"/>
            <a:ext cx="360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Lato"/>
                <a:ea typeface="Lato"/>
                <a:cs typeface="Lato"/>
                <a:sym typeface="Lato"/>
              </a:rPr>
              <a:t>Performance</a:t>
            </a:r>
            <a:r>
              <a:rPr lang="en" u="sng">
                <a:latin typeface="Lato"/>
                <a:ea typeface="Lato"/>
                <a:cs typeface="Lato"/>
                <a:sym typeface="Lato"/>
              </a:rPr>
              <a:t> with Noise</a:t>
            </a:r>
            <a:endParaRPr u="sng">
              <a:latin typeface="Lato"/>
              <a:ea typeface="Lato"/>
              <a:cs typeface="Lato"/>
              <a:sym typeface="Lato"/>
            </a:endParaRPr>
          </a:p>
        </p:txBody>
      </p:sp>
      <p:sp>
        <p:nvSpPr>
          <p:cNvPr id="272" name="Google Shape;272;p36"/>
          <p:cNvSpPr txBox="1"/>
          <p:nvPr/>
        </p:nvSpPr>
        <p:spPr>
          <a:xfrm>
            <a:off x="354600" y="4032825"/>
            <a:ext cx="86946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Lato"/>
              <a:buChar char="●"/>
            </a:pPr>
            <a:r>
              <a:rPr lang="en" sz="1600">
                <a:latin typeface="Lato"/>
                <a:ea typeface="Lato"/>
                <a:cs typeface="Lato"/>
                <a:sym typeface="Lato"/>
              </a:rPr>
              <a:t>Noisy simulation of VQC  was done using noise data of ibmq_vigo</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In Noiseless simulation, objective function attains much lower value than in Noisy Simulation for a given number of iterations</a:t>
            </a:r>
            <a:endParaRPr sz="1600">
              <a:latin typeface="Lato"/>
              <a:ea typeface="Lato"/>
              <a:cs typeface="Lato"/>
              <a:sym typeface="Lato"/>
            </a:endParaRPr>
          </a:p>
        </p:txBody>
      </p:sp>
      <p:sp>
        <p:nvSpPr>
          <p:cNvPr id="273" name="Google Shape;273;p3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7"/>
          <p:cNvSpPr txBox="1"/>
          <p:nvPr>
            <p:ph type="title"/>
          </p:nvPr>
        </p:nvSpPr>
        <p:spPr>
          <a:xfrm>
            <a:off x="0" y="573025"/>
            <a:ext cx="9276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VQC performance with Noise and Measurement Error Mitigation</a:t>
            </a:r>
            <a:endParaRPr/>
          </a:p>
        </p:txBody>
      </p:sp>
      <p:pic>
        <p:nvPicPr>
          <p:cNvPr id="279" name="Google Shape;279;p37"/>
          <p:cNvPicPr preferRelativeResize="0"/>
          <p:nvPr/>
        </p:nvPicPr>
        <p:blipFill>
          <a:blip r:embed="rId3">
            <a:alphaModFix/>
          </a:blip>
          <a:stretch>
            <a:fillRect/>
          </a:stretch>
        </p:blipFill>
        <p:spPr>
          <a:xfrm>
            <a:off x="1656275" y="1201150"/>
            <a:ext cx="5016374" cy="2741200"/>
          </a:xfrm>
          <a:prstGeom prst="rect">
            <a:avLst/>
          </a:prstGeom>
          <a:noFill/>
          <a:ln>
            <a:noFill/>
          </a:ln>
        </p:spPr>
      </p:pic>
      <p:sp>
        <p:nvSpPr>
          <p:cNvPr id="280" name="Google Shape;280;p37"/>
          <p:cNvSpPr txBox="1"/>
          <p:nvPr/>
        </p:nvSpPr>
        <p:spPr>
          <a:xfrm>
            <a:off x="530775" y="4031400"/>
            <a:ext cx="82017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We used CompleteMeasFitter to mitigate the measurement error.</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After measurement error mitigation, objective function converges to much lower value  even in the presence of noise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Accuracy 76% with rep=3,  ZZFeature Map, shots=1024, Optimizer=COBYLA</a:t>
            </a:r>
            <a:endParaRPr>
              <a:latin typeface="Lato"/>
              <a:ea typeface="Lato"/>
              <a:cs typeface="Lato"/>
              <a:sym typeface="Lato"/>
            </a:endParaRPr>
          </a:p>
        </p:txBody>
      </p:sp>
      <p:sp>
        <p:nvSpPr>
          <p:cNvPr id="281" name="Google Shape;281;p3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8"/>
          <p:cNvSpPr txBox="1"/>
          <p:nvPr>
            <p:ph type="title"/>
          </p:nvPr>
        </p:nvSpPr>
        <p:spPr>
          <a:xfrm>
            <a:off x="727800" y="5665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40"/>
              <a:t>Conclusion</a:t>
            </a:r>
            <a:endParaRPr sz="3040"/>
          </a:p>
        </p:txBody>
      </p:sp>
      <p:sp>
        <p:nvSpPr>
          <p:cNvPr id="287" name="Google Shape;287;p38"/>
          <p:cNvSpPr txBox="1"/>
          <p:nvPr/>
        </p:nvSpPr>
        <p:spPr>
          <a:xfrm>
            <a:off x="785275" y="1426575"/>
            <a:ext cx="7865700" cy="3167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600">
                <a:solidFill>
                  <a:schemeClr val="dk2"/>
                </a:solidFill>
                <a:latin typeface="Lato"/>
                <a:ea typeface="Lato"/>
                <a:cs typeface="Lato"/>
                <a:sym typeface="Lato"/>
              </a:rPr>
              <a:t>Quantum Machine Learning algorithms have the potential to solve certain kinds of problems much faster than classical algorithms. Some advantages are:</a:t>
            </a:r>
            <a:endParaRPr sz="1600">
              <a:solidFill>
                <a:schemeClr val="dk2"/>
              </a:solidFill>
              <a:latin typeface="Lato"/>
              <a:ea typeface="Lato"/>
              <a:cs typeface="Lato"/>
              <a:sym typeface="Lato"/>
            </a:endParaRPr>
          </a:p>
          <a:p>
            <a:pPr indent="-330200" lvl="0" marL="457200" rtl="0" algn="just">
              <a:spcBef>
                <a:spcPts val="0"/>
              </a:spcBef>
              <a:spcAft>
                <a:spcPts val="0"/>
              </a:spcAft>
              <a:buClr>
                <a:schemeClr val="dk2"/>
              </a:buClr>
              <a:buSzPts val="1600"/>
              <a:buFont typeface="Lato"/>
              <a:buChar char="●"/>
            </a:pPr>
            <a:r>
              <a:rPr lang="en" sz="1600">
                <a:solidFill>
                  <a:schemeClr val="dk2"/>
                </a:solidFill>
                <a:latin typeface="Lato"/>
                <a:ea typeface="Lato"/>
                <a:cs typeface="Lato"/>
                <a:sym typeface="Lato"/>
              </a:rPr>
              <a:t>Learning capacity improvements: increase of the capacity of associative or content addressable memories.</a:t>
            </a:r>
            <a:endParaRPr sz="1600">
              <a:solidFill>
                <a:schemeClr val="dk2"/>
              </a:solidFill>
              <a:latin typeface="Lato"/>
              <a:ea typeface="Lato"/>
              <a:cs typeface="Lato"/>
              <a:sym typeface="Lato"/>
            </a:endParaRPr>
          </a:p>
          <a:p>
            <a:pPr indent="-330200" lvl="0" marL="457200" rtl="0" algn="just">
              <a:spcBef>
                <a:spcPts val="0"/>
              </a:spcBef>
              <a:spcAft>
                <a:spcPts val="0"/>
              </a:spcAft>
              <a:buClr>
                <a:schemeClr val="dk2"/>
              </a:buClr>
              <a:buSzPts val="1600"/>
              <a:buFont typeface="Lato"/>
              <a:buChar char="●"/>
            </a:pPr>
            <a:r>
              <a:rPr lang="en" sz="1600">
                <a:solidFill>
                  <a:schemeClr val="dk2"/>
                </a:solidFill>
                <a:latin typeface="Lato"/>
                <a:ea typeface="Lato"/>
                <a:cs typeface="Lato"/>
                <a:sym typeface="Lato"/>
              </a:rPr>
              <a:t>Less training information or simpler models needed to produce the same results or more complex relations can be learned from the same data.</a:t>
            </a:r>
            <a:endParaRPr sz="1600">
              <a:solidFill>
                <a:schemeClr val="dk2"/>
              </a:solidFill>
              <a:latin typeface="Lato"/>
              <a:ea typeface="Lato"/>
              <a:cs typeface="Lato"/>
              <a:sym typeface="Lato"/>
            </a:endParaRPr>
          </a:p>
          <a:p>
            <a:pPr indent="-330200" lvl="0" marL="457200" rtl="0" algn="just">
              <a:spcBef>
                <a:spcPts val="0"/>
              </a:spcBef>
              <a:spcAft>
                <a:spcPts val="0"/>
              </a:spcAft>
              <a:buClr>
                <a:schemeClr val="dk2"/>
              </a:buClr>
              <a:buSzPts val="1600"/>
              <a:buFont typeface="Lato"/>
              <a:buChar char="●"/>
            </a:pPr>
            <a:r>
              <a:rPr lang="en" sz="1600">
                <a:solidFill>
                  <a:schemeClr val="dk2"/>
                </a:solidFill>
                <a:latin typeface="Lato"/>
                <a:ea typeface="Lato"/>
                <a:cs typeface="Lato"/>
                <a:sym typeface="Lato"/>
              </a:rPr>
              <a:t>In this project, we have attained accuracies by training the iris dataset with QML algorithms (VQC, QSVM) with or without the noisy scenarios. </a:t>
            </a:r>
            <a:endParaRPr sz="1600">
              <a:solidFill>
                <a:schemeClr val="dk2"/>
              </a:solidFill>
              <a:latin typeface="Lato"/>
              <a:ea typeface="Lato"/>
              <a:cs typeface="Lato"/>
              <a:sym typeface="Lato"/>
            </a:endParaRPr>
          </a:p>
          <a:p>
            <a:pPr indent="-330200" lvl="0" marL="457200" rtl="0" algn="just">
              <a:spcBef>
                <a:spcPts val="0"/>
              </a:spcBef>
              <a:spcAft>
                <a:spcPts val="0"/>
              </a:spcAft>
              <a:buClr>
                <a:schemeClr val="dk2"/>
              </a:buClr>
              <a:buSzPts val="1600"/>
              <a:buFont typeface="Lato"/>
              <a:buChar char="●"/>
            </a:pPr>
            <a:r>
              <a:rPr lang="en" sz="1600">
                <a:solidFill>
                  <a:schemeClr val="dk2"/>
                </a:solidFill>
                <a:latin typeface="Lato"/>
                <a:ea typeface="Lato"/>
                <a:cs typeface="Lato"/>
                <a:sym typeface="Lato"/>
              </a:rPr>
              <a:t>The best possible accuracy for VQC is 76.67% and for QSVM, it is 96.67%.</a:t>
            </a:r>
            <a:endParaRPr sz="1600">
              <a:solidFill>
                <a:schemeClr val="dk2"/>
              </a:solidFill>
              <a:latin typeface="Lato"/>
              <a:ea typeface="Lato"/>
              <a:cs typeface="Lato"/>
              <a:sym typeface="Lato"/>
            </a:endParaRPr>
          </a:p>
          <a:p>
            <a:pPr indent="-330200" lvl="0" marL="457200" rtl="0" algn="just">
              <a:spcBef>
                <a:spcPts val="0"/>
              </a:spcBef>
              <a:spcAft>
                <a:spcPts val="0"/>
              </a:spcAft>
              <a:buClr>
                <a:schemeClr val="dk2"/>
              </a:buClr>
              <a:buSzPts val="1600"/>
              <a:buFont typeface="Lato"/>
              <a:buChar char="●"/>
            </a:pPr>
            <a:r>
              <a:rPr lang="en" sz="1600">
                <a:solidFill>
                  <a:schemeClr val="dk2"/>
                </a:solidFill>
                <a:latin typeface="Lato"/>
                <a:ea typeface="Lato"/>
                <a:cs typeface="Lato"/>
                <a:sym typeface="Lato"/>
              </a:rPr>
              <a:t>Accuracy is not affected by noise upto a certain threshold.</a:t>
            </a:r>
            <a:endParaRPr sz="1600">
              <a:solidFill>
                <a:schemeClr val="dk2"/>
              </a:solidFill>
              <a:latin typeface="Lato"/>
              <a:ea typeface="Lato"/>
              <a:cs typeface="Lato"/>
              <a:sym typeface="Lato"/>
            </a:endParaRPr>
          </a:p>
        </p:txBody>
      </p:sp>
      <p:sp>
        <p:nvSpPr>
          <p:cNvPr id="288" name="Google Shape;288;p3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9"/>
          <p:cNvSpPr txBox="1"/>
          <p:nvPr>
            <p:ph type="title"/>
          </p:nvPr>
        </p:nvSpPr>
        <p:spPr>
          <a:xfrm>
            <a:off x="727800" y="5665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40"/>
              <a:t>References</a:t>
            </a:r>
            <a:endParaRPr sz="3040"/>
          </a:p>
        </p:txBody>
      </p:sp>
      <p:sp>
        <p:nvSpPr>
          <p:cNvPr id="294" name="Google Shape;294;p39"/>
          <p:cNvSpPr txBox="1"/>
          <p:nvPr/>
        </p:nvSpPr>
        <p:spPr>
          <a:xfrm>
            <a:off x="685800" y="1204075"/>
            <a:ext cx="8214000" cy="3644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252525"/>
              </a:buClr>
              <a:buSzPts val="1350"/>
              <a:buFont typeface="Lato"/>
              <a:buAutoNum type="arabicPeriod"/>
            </a:pPr>
            <a:r>
              <a:rPr lang="en" sz="1350">
                <a:solidFill>
                  <a:srgbClr val="252525"/>
                </a:solidFill>
                <a:latin typeface="Lato"/>
                <a:ea typeface="Lato"/>
                <a:cs typeface="Lato"/>
                <a:sym typeface="Lato"/>
              </a:rPr>
              <a:t>Qiskit Textbook, https://qiskit.org/learn/</a:t>
            </a:r>
            <a:endParaRPr sz="1350">
              <a:solidFill>
                <a:srgbClr val="252525"/>
              </a:solidFill>
              <a:latin typeface="Lato"/>
              <a:ea typeface="Lato"/>
              <a:cs typeface="Lato"/>
              <a:sym typeface="Lato"/>
            </a:endParaRPr>
          </a:p>
          <a:p>
            <a:pPr indent="-314325" lvl="0" marL="457200" rtl="0" algn="l">
              <a:spcBef>
                <a:spcPts val="0"/>
              </a:spcBef>
              <a:spcAft>
                <a:spcPts val="0"/>
              </a:spcAft>
              <a:buClr>
                <a:srgbClr val="252525"/>
              </a:buClr>
              <a:buSzPts val="1350"/>
              <a:buFont typeface="Lato"/>
              <a:buAutoNum type="arabicPeriod"/>
            </a:pPr>
            <a:r>
              <a:rPr lang="en" sz="1350">
                <a:solidFill>
                  <a:srgbClr val="252525"/>
                </a:solidFill>
                <a:latin typeface="Lato"/>
                <a:ea typeface="Lato"/>
                <a:cs typeface="Lato"/>
                <a:sym typeface="Lato"/>
              </a:rPr>
              <a:t>Characterizing the Reproducibility of Noisy Quantum Circuits. S. Dasgupta, T. Humble. </a:t>
            </a:r>
            <a:r>
              <a:rPr lang="en" sz="1350" u="sng">
                <a:solidFill>
                  <a:schemeClr val="hlink"/>
                </a:solidFill>
                <a:latin typeface="Lato"/>
                <a:ea typeface="Lato"/>
                <a:cs typeface="Lato"/>
                <a:sym typeface="Lato"/>
                <a:hlinkClick r:id="rId3"/>
              </a:rPr>
              <a:t>https://www.mdpi.com/1099-4300/24/2/244</a:t>
            </a:r>
            <a:endParaRPr sz="1350">
              <a:solidFill>
                <a:srgbClr val="252525"/>
              </a:solidFill>
              <a:latin typeface="Lato"/>
              <a:ea typeface="Lato"/>
              <a:cs typeface="Lato"/>
              <a:sym typeface="Lato"/>
            </a:endParaRPr>
          </a:p>
          <a:p>
            <a:pPr indent="-314325" lvl="0" marL="457200" rtl="0" algn="l">
              <a:lnSpc>
                <a:spcPct val="115000"/>
              </a:lnSpc>
              <a:spcBef>
                <a:spcPts val="0"/>
              </a:spcBef>
              <a:spcAft>
                <a:spcPts val="0"/>
              </a:spcAft>
              <a:buClr>
                <a:srgbClr val="343A3F"/>
              </a:buClr>
              <a:buSzPts val="1350"/>
              <a:buFont typeface="Lato"/>
              <a:buAutoNum type="arabicPeriod"/>
            </a:pPr>
            <a:r>
              <a:rPr lang="en" sz="1350">
                <a:solidFill>
                  <a:srgbClr val="343A3F"/>
                </a:solidFill>
                <a:highlight>
                  <a:srgbClr val="FFFFFF"/>
                </a:highlight>
                <a:latin typeface="Lato"/>
                <a:ea typeface="Lato"/>
                <a:cs typeface="Lato"/>
                <a:sym typeface="Lato"/>
              </a:rPr>
              <a:t>Maria Schuld and Francesco Petruccione, </a:t>
            </a:r>
            <a:r>
              <a:rPr i="1" lang="en" sz="1350">
                <a:solidFill>
                  <a:srgbClr val="343A3F"/>
                </a:solidFill>
                <a:highlight>
                  <a:srgbClr val="FFFFFF"/>
                </a:highlight>
                <a:latin typeface="Lato"/>
                <a:ea typeface="Lato"/>
                <a:cs typeface="Lato"/>
                <a:sym typeface="Lato"/>
              </a:rPr>
              <a:t>Supervised Learning with Quantum Computers</a:t>
            </a:r>
            <a:r>
              <a:rPr lang="en" sz="1350">
                <a:solidFill>
                  <a:srgbClr val="343A3F"/>
                </a:solidFill>
                <a:highlight>
                  <a:srgbClr val="FFFFFF"/>
                </a:highlight>
                <a:latin typeface="Lato"/>
                <a:ea typeface="Lato"/>
                <a:cs typeface="Lato"/>
                <a:sym typeface="Lato"/>
              </a:rPr>
              <a:t>, Springer 2018, </a:t>
            </a:r>
            <a:r>
              <a:rPr lang="en" sz="1350">
                <a:solidFill>
                  <a:srgbClr val="6929C4"/>
                </a:solidFill>
                <a:highlight>
                  <a:srgbClr val="FFFFFF"/>
                </a:highlight>
                <a:uFill>
                  <a:noFill/>
                </a:uFill>
                <a:latin typeface="Lato"/>
                <a:ea typeface="Lato"/>
                <a:cs typeface="Lato"/>
                <a:sym typeface="Lato"/>
                <a:hlinkClick r:id="rId4">
                  <a:extLst>
                    <a:ext uri="{A12FA001-AC4F-418D-AE19-62706E023703}">
                      <ahyp:hlinkClr val="tx"/>
                    </a:ext>
                  </a:extLst>
                </a:hlinkClick>
              </a:rPr>
              <a:t>doi:10.1007/978-3-319-96424-9</a:t>
            </a:r>
            <a:r>
              <a:rPr lang="en" sz="1350">
                <a:solidFill>
                  <a:srgbClr val="343A3F"/>
                </a:solidFill>
                <a:highlight>
                  <a:srgbClr val="FFFFFF"/>
                </a:highlight>
                <a:latin typeface="Lato"/>
                <a:ea typeface="Lato"/>
                <a:cs typeface="Lato"/>
                <a:sym typeface="Lato"/>
              </a:rPr>
              <a:t>.</a:t>
            </a:r>
            <a:endParaRPr sz="1350">
              <a:solidFill>
                <a:srgbClr val="252525"/>
              </a:solidFill>
              <a:latin typeface="Lato"/>
              <a:ea typeface="Lato"/>
              <a:cs typeface="Lato"/>
              <a:sym typeface="Lato"/>
            </a:endParaRPr>
          </a:p>
          <a:p>
            <a:pPr indent="-314325" lvl="0" marL="457200" rtl="0" algn="l">
              <a:lnSpc>
                <a:spcPct val="115000"/>
              </a:lnSpc>
              <a:spcBef>
                <a:spcPts val="0"/>
              </a:spcBef>
              <a:spcAft>
                <a:spcPts val="0"/>
              </a:spcAft>
              <a:buClr>
                <a:srgbClr val="343A3F"/>
              </a:buClr>
              <a:buSzPts val="1350"/>
              <a:buFont typeface="Lato"/>
              <a:buAutoNum type="arabicPeriod"/>
            </a:pPr>
            <a:r>
              <a:rPr lang="en" sz="1350">
                <a:solidFill>
                  <a:srgbClr val="343A3F"/>
                </a:solidFill>
                <a:highlight>
                  <a:srgbClr val="FFFFFF"/>
                </a:highlight>
                <a:latin typeface="Lato"/>
                <a:ea typeface="Lato"/>
                <a:cs typeface="Lato"/>
                <a:sym typeface="Lato"/>
              </a:rPr>
              <a:t>Vojtech Havlicek, Antonio D. Córcoles, Kristan Temme, Aram W. Harrow, Abhinav Kandala, Jerry M. Chow and Jay M. Gambetta, </a:t>
            </a:r>
            <a:r>
              <a:rPr i="1" lang="en" sz="1350">
                <a:solidFill>
                  <a:srgbClr val="343A3F"/>
                </a:solidFill>
                <a:highlight>
                  <a:srgbClr val="FFFFFF"/>
                </a:highlight>
                <a:latin typeface="Lato"/>
                <a:ea typeface="Lato"/>
                <a:cs typeface="Lato"/>
                <a:sym typeface="Lato"/>
              </a:rPr>
              <a:t>Supervised learning with quantum enhanced feature spaces</a:t>
            </a:r>
            <a:r>
              <a:rPr lang="en" sz="1350">
                <a:solidFill>
                  <a:srgbClr val="343A3F"/>
                </a:solidFill>
                <a:highlight>
                  <a:srgbClr val="FFFFFF"/>
                </a:highlight>
                <a:latin typeface="Lato"/>
                <a:ea typeface="Lato"/>
                <a:cs typeface="Lato"/>
                <a:sym typeface="Lato"/>
              </a:rPr>
              <a:t>, Nature 567, 209-212 (2019), </a:t>
            </a:r>
            <a:r>
              <a:rPr lang="en" sz="1350">
                <a:solidFill>
                  <a:srgbClr val="6929C4"/>
                </a:solidFill>
                <a:highlight>
                  <a:srgbClr val="FFFFFF"/>
                </a:highlight>
                <a:uFill>
                  <a:noFill/>
                </a:uFill>
                <a:latin typeface="Lato"/>
                <a:ea typeface="Lato"/>
                <a:cs typeface="Lato"/>
                <a:sym typeface="Lato"/>
                <a:hlinkClick r:id="rId5">
                  <a:extLst>
                    <a:ext uri="{A12FA001-AC4F-418D-AE19-62706E023703}">
                      <ahyp:hlinkClr val="tx"/>
                    </a:ext>
                  </a:extLst>
                </a:hlinkClick>
              </a:rPr>
              <a:t>doi.org:10.1038/s41586-019-0980-2</a:t>
            </a:r>
            <a:r>
              <a:rPr lang="en" sz="1350">
                <a:solidFill>
                  <a:srgbClr val="343A3F"/>
                </a:solidFill>
                <a:highlight>
                  <a:srgbClr val="FFFFFF"/>
                </a:highlight>
                <a:latin typeface="Lato"/>
                <a:ea typeface="Lato"/>
                <a:cs typeface="Lato"/>
                <a:sym typeface="Lato"/>
              </a:rPr>
              <a:t>, </a:t>
            </a:r>
            <a:r>
              <a:rPr lang="en" sz="1350">
                <a:solidFill>
                  <a:srgbClr val="6929C4"/>
                </a:solidFill>
                <a:highlight>
                  <a:srgbClr val="FFFFFF"/>
                </a:highlight>
                <a:uFill>
                  <a:noFill/>
                </a:uFill>
                <a:latin typeface="Lato"/>
                <a:ea typeface="Lato"/>
                <a:cs typeface="Lato"/>
                <a:sym typeface="Lato"/>
                <a:hlinkClick r:id="rId6">
                  <a:extLst>
                    <a:ext uri="{A12FA001-AC4F-418D-AE19-62706E023703}">
                      <ahyp:hlinkClr val="tx"/>
                    </a:ext>
                  </a:extLst>
                </a:hlinkClick>
              </a:rPr>
              <a:t>arXiv:1804.11326</a:t>
            </a:r>
            <a:r>
              <a:rPr lang="en" sz="1350">
                <a:solidFill>
                  <a:srgbClr val="343A3F"/>
                </a:solidFill>
                <a:highlight>
                  <a:srgbClr val="FFFFFF"/>
                </a:highlight>
                <a:latin typeface="Lato"/>
                <a:ea typeface="Lato"/>
                <a:cs typeface="Lato"/>
                <a:sym typeface="Lato"/>
              </a:rPr>
              <a:t>.</a:t>
            </a:r>
            <a:endParaRPr sz="1350">
              <a:solidFill>
                <a:srgbClr val="252525"/>
              </a:solidFill>
              <a:latin typeface="Lato"/>
              <a:ea typeface="Lato"/>
              <a:cs typeface="Lato"/>
              <a:sym typeface="Lato"/>
            </a:endParaRPr>
          </a:p>
          <a:p>
            <a:pPr indent="-314325" lvl="0" marL="457200" rtl="0" algn="l">
              <a:lnSpc>
                <a:spcPct val="115000"/>
              </a:lnSpc>
              <a:spcBef>
                <a:spcPts val="0"/>
              </a:spcBef>
              <a:spcAft>
                <a:spcPts val="0"/>
              </a:spcAft>
              <a:buClr>
                <a:srgbClr val="343A3F"/>
              </a:buClr>
              <a:buSzPts val="1350"/>
              <a:buFont typeface="Lato"/>
              <a:buAutoNum type="arabicPeriod"/>
            </a:pPr>
            <a:r>
              <a:rPr lang="en" sz="1350">
                <a:solidFill>
                  <a:srgbClr val="343A3F"/>
                </a:solidFill>
                <a:highlight>
                  <a:srgbClr val="FFFFFF"/>
                </a:highlight>
                <a:latin typeface="Lato"/>
                <a:ea typeface="Lato"/>
                <a:cs typeface="Lato"/>
                <a:sym typeface="Lato"/>
              </a:rPr>
              <a:t>Maria Schuld and Nathan Killoran, </a:t>
            </a:r>
            <a:r>
              <a:rPr i="1" lang="en" sz="1350">
                <a:solidFill>
                  <a:srgbClr val="343A3F"/>
                </a:solidFill>
                <a:highlight>
                  <a:srgbClr val="FFFFFF"/>
                </a:highlight>
                <a:latin typeface="Lato"/>
                <a:ea typeface="Lato"/>
                <a:cs typeface="Lato"/>
                <a:sym typeface="Lato"/>
              </a:rPr>
              <a:t>Quantum machine learning in feature Hilbert spaces</a:t>
            </a:r>
            <a:r>
              <a:rPr lang="en" sz="1350">
                <a:solidFill>
                  <a:srgbClr val="343A3F"/>
                </a:solidFill>
                <a:highlight>
                  <a:srgbClr val="FFFFFF"/>
                </a:highlight>
                <a:latin typeface="Lato"/>
                <a:ea typeface="Lato"/>
                <a:cs typeface="Lato"/>
                <a:sym typeface="Lato"/>
              </a:rPr>
              <a:t>, Phys. Rev. Lett. 122, 040504 (2019), </a:t>
            </a:r>
            <a:r>
              <a:rPr lang="en" sz="1350">
                <a:solidFill>
                  <a:srgbClr val="6929C4"/>
                </a:solidFill>
                <a:highlight>
                  <a:srgbClr val="FFFFFF"/>
                </a:highlight>
                <a:uFill>
                  <a:noFill/>
                </a:uFill>
                <a:latin typeface="Lato"/>
                <a:ea typeface="Lato"/>
                <a:cs typeface="Lato"/>
                <a:sym typeface="Lato"/>
                <a:hlinkClick r:id="rId7">
                  <a:extLst>
                    <a:ext uri="{A12FA001-AC4F-418D-AE19-62706E023703}">
                      <ahyp:hlinkClr val="tx"/>
                    </a:ext>
                  </a:extLst>
                </a:hlinkClick>
              </a:rPr>
              <a:t>doi.org:10.1103/PhysRevLett.122.040504</a:t>
            </a:r>
            <a:r>
              <a:rPr lang="en" sz="1350">
                <a:solidFill>
                  <a:srgbClr val="343A3F"/>
                </a:solidFill>
                <a:highlight>
                  <a:srgbClr val="FFFFFF"/>
                </a:highlight>
                <a:latin typeface="Lato"/>
                <a:ea typeface="Lato"/>
                <a:cs typeface="Lato"/>
                <a:sym typeface="Lato"/>
              </a:rPr>
              <a:t>, </a:t>
            </a:r>
            <a:r>
              <a:rPr lang="en" sz="1350">
                <a:solidFill>
                  <a:srgbClr val="6929C4"/>
                </a:solidFill>
                <a:highlight>
                  <a:srgbClr val="FFFFFF"/>
                </a:highlight>
                <a:uFill>
                  <a:noFill/>
                </a:uFill>
                <a:latin typeface="Lato"/>
                <a:ea typeface="Lato"/>
                <a:cs typeface="Lato"/>
                <a:sym typeface="Lato"/>
                <a:hlinkClick r:id="rId8">
                  <a:extLst>
                    <a:ext uri="{A12FA001-AC4F-418D-AE19-62706E023703}">
                      <ahyp:hlinkClr val="tx"/>
                    </a:ext>
                  </a:extLst>
                </a:hlinkClick>
              </a:rPr>
              <a:t>arXiv:1803.07128</a:t>
            </a:r>
            <a:r>
              <a:rPr lang="en" sz="1350">
                <a:solidFill>
                  <a:srgbClr val="343A3F"/>
                </a:solidFill>
                <a:highlight>
                  <a:srgbClr val="FFFFFF"/>
                </a:highlight>
                <a:latin typeface="Lato"/>
                <a:ea typeface="Lato"/>
                <a:cs typeface="Lato"/>
                <a:sym typeface="Lato"/>
              </a:rPr>
              <a:t>.</a:t>
            </a:r>
            <a:endParaRPr sz="1350">
              <a:solidFill>
                <a:srgbClr val="343A3F"/>
              </a:solidFill>
              <a:highlight>
                <a:srgbClr val="FFFFFF"/>
              </a:highlight>
              <a:latin typeface="Lato"/>
              <a:ea typeface="Lato"/>
              <a:cs typeface="Lato"/>
              <a:sym typeface="Lato"/>
            </a:endParaRPr>
          </a:p>
          <a:p>
            <a:pPr indent="-314325" lvl="0" marL="457200" rtl="0" algn="l">
              <a:lnSpc>
                <a:spcPct val="115000"/>
              </a:lnSpc>
              <a:spcBef>
                <a:spcPts val="0"/>
              </a:spcBef>
              <a:spcAft>
                <a:spcPts val="0"/>
              </a:spcAft>
              <a:buClr>
                <a:srgbClr val="343A3F"/>
              </a:buClr>
              <a:buSzPts val="1350"/>
              <a:buFont typeface="Lato"/>
              <a:buAutoNum type="arabicPeriod"/>
            </a:pPr>
            <a:r>
              <a:rPr lang="en" sz="1350">
                <a:solidFill>
                  <a:srgbClr val="343A3F"/>
                </a:solidFill>
                <a:highlight>
                  <a:srgbClr val="FFFFFF"/>
                </a:highlight>
                <a:latin typeface="Lato"/>
                <a:ea typeface="Lato"/>
                <a:cs typeface="Lato"/>
                <a:sym typeface="Lato"/>
              </a:rPr>
              <a:t>Vedran Dunjko, Jacob M. Taylor and Hans J. Briegel, </a:t>
            </a:r>
            <a:r>
              <a:rPr i="1" lang="en" sz="1350">
                <a:solidFill>
                  <a:srgbClr val="343A3F"/>
                </a:solidFill>
                <a:highlight>
                  <a:srgbClr val="FFFFFF"/>
                </a:highlight>
                <a:latin typeface="Lato"/>
                <a:ea typeface="Lato"/>
                <a:cs typeface="Lato"/>
                <a:sym typeface="Lato"/>
              </a:rPr>
              <a:t>Quantum-Enhanced Machine Learning</a:t>
            </a:r>
            <a:r>
              <a:rPr lang="en" sz="1350">
                <a:solidFill>
                  <a:srgbClr val="343A3F"/>
                </a:solidFill>
                <a:highlight>
                  <a:srgbClr val="FFFFFF"/>
                </a:highlight>
                <a:latin typeface="Lato"/>
                <a:ea typeface="Lato"/>
                <a:cs typeface="Lato"/>
                <a:sym typeface="Lato"/>
              </a:rPr>
              <a:t>, Physical Review Letters 117 (13), 130501 (2016) </a:t>
            </a:r>
            <a:r>
              <a:rPr lang="en" sz="1350">
                <a:solidFill>
                  <a:srgbClr val="6929C4"/>
                </a:solidFill>
                <a:highlight>
                  <a:srgbClr val="FFFFFF"/>
                </a:highlight>
                <a:uFill>
                  <a:noFill/>
                </a:uFill>
                <a:latin typeface="Lato"/>
                <a:ea typeface="Lato"/>
                <a:cs typeface="Lato"/>
                <a:sym typeface="Lato"/>
                <a:hlinkClick r:id="rId9">
                  <a:extLst>
                    <a:ext uri="{A12FA001-AC4F-418D-AE19-62706E023703}">
                      <ahyp:hlinkClr val="tx"/>
                    </a:ext>
                  </a:extLst>
                </a:hlinkClick>
              </a:rPr>
              <a:t>doi:10.1103/PhysRevLett.117.130501</a:t>
            </a:r>
            <a:r>
              <a:rPr lang="en" sz="1350">
                <a:solidFill>
                  <a:srgbClr val="343A3F"/>
                </a:solidFill>
                <a:highlight>
                  <a:srgbClr val="FFFFFF"/>
                </a:highlight>
                <a:latin typeface="Lato"/>
                <a:ea typeface="Lato"/>
                <a:cs typeface="Lato"/>
                <a:sym typeface="Lato"/>
              </a:rPr>
              <a:t> </a:t>
            </a:r>
            <a:r>
              <a:rPr lang="en" sz="1350">
                <a:solidFill>
                  <a:srgbClr val="6929C4"/>
                </a:solidFill>
                <a:highlight>
                  <a:srgbClr val="FFFFFF"/>
                </a:highlight>
                <a:uFill>
                  <a:noFill/>
                </a:uFill>
                <a:latin typeface="Lato"/>
                <a:ea typeface="Lato"/>
                <a:cs typeface="Lato"/>
                <a:sym typeface="Lato"/>
                <a:hlinkClick r:id="rId10">
                  <a:extLst>
                    <a:ext uri="{A12FA001-AC4F-418D-AE19-62706E023703}">
                      <ahyp:hlinkClr val="tx"/>
                    </a:ext>
                  </a:extLst>
                </a:hlinkClick>
              </a:rPr>
              <a:t>arXiv:1610.08251</a:t>
            </a:r>
            <a:endParaRPr sz="1350">
              <a:solidFill>
                <a:srgbClr val="252525"/>
              </a:solidFill>
              <a:latin typeface="Lato"/>
              <a:ea typeface="Lato"/>
              <a:cs typeface="Lato"/>
              <a:sym typeface="Lato"/>
            </a:endParaRPr>
          </a:p>
          <a:p>
            <a:pPr indent="-314325" lvl="0" marL="457200" rtl="0" algn="l">
              <a:lnSpc>
                <a:spcPct val="115000"/>
              </a:lnSpc>
              <a:spcBef>
                <a:spcPts val="0"/>
              </a:spcBef>
              <a:spcAft>
                <a:spcPts val="0"/>
              </a:spcAft>
              <a:buClr>
                <a:srgbClr val="343A3F"/>
              </a:buClr>
              <a:buSzPts val="1350"/>
              <a:buFont typeface="Lato"/>
              <a:buAutoNum type="arabicPeriod"/>
            </a:pPr>
            <a:r>
              <a:rPr lang="en" sz="1350">
                <a:solidFill>
                  <a:srgbClr val="343A3F"/>
                </a:solidFill>
                <a:highlight>
                  <a:srgbClr val="FFFFFF"/>
                </a:highlight>
                <a:latin typeface="Lato"/>
                <a:ea typeface="Lato"/>
                <a:cs typeface="Lato"/>
                <a:sym typeface="Lato"/>
              </a:rPr>
              <a:t>Alberto Peruzzo, Jarrod McClean, Peter Shadbolt, Man-Hong Yung, Xiao-Qi Zhou, Peter J. Love, Alán Aspuru-Guzik and Jeremy L. O'Brien, </a:t>
            </a:r>
            <a:r>
              <a:rPr i="1" lang="en" sz="1350">
                <a:solidFill>
                  <a:srgbClr val="343A3F"/>
                </a:solidFill>
                <a:highlight>
                  <a:srgbClr val="FFFFFF"/>
                </a:highlight>
                <a:latin typeface="Lato"/>
                <a:ea typeface="Lato"/>
                <a:cs typeface="Lato"/>
                <a:sym typeface="Lato"/>
              </a:rPr>
              <a:t>A variational eigenvalue solver on a quantum processor</a:t>
            </a:r>
            <a:r>
              <a:rPr lang="en" sz="1350">
                <a:solidFill>
                  <a:srgbClr val="343A3F"/>
                </a:solidFill>
                <a:highlight>
                  <a:srgbClr val="FFFFFF"/>
                </a:highlight>
                <a:latin typeface="Lato"/>
                <a:ea typeface="Lato"/>
                <a:cs typeface="Lato"/>
                <a:sym typeface="Lato"/>
              </a:rPr>
              <a:t>, Nature Communications, 5:4213 (2014), </a:t>
            </a:r>
            <a:r>
              <a:rPr lang="en" sz="1350">
                <a:solidFill>
                  <a:srgbClr val="6929C4"/>
                </a:solidFill>
                <a:highlight>
                  <a:srgbClr val="FFFFFF"/>
                </a:highlight>
                <a:uFill>
                  <a:noFill/>
                </a:uFill>
                <a:latin typeface="Lato"/>
                <a:ea typeface="Lato"/>
                <a:cs typeface="Lato"/>
                <a:sym typeface="Lato"/>
                <a:hlinkClick r:id="rId11">
                  <a:extLst>
                    <a:ext uri="{A12FA001-AC4F-418D-AE19-62706E023703}">
                      <ahyp:hlinkClr val="tx"/>
                    </a:ext>
                  </a:extLst>
                </a:hlinkClick>
              </a:rPr>
              <a:t>doi.org:10.1038/ncomms5213</a:t>
            </a:r>
            <a:r>
              <a:rPr lang="en" sz="1350">
                <a:solidFill>
                  <a:srgbClr val="343A3F"/>
                </a:solidFill>
                <a:highlight>
                  <a:srgbClr val="FFFFFF"/>
                </a:highlight>
                <a:latin typeface="Lato"/>
                <a:ea typeface="Lato"/>
                <a:cs typeface="Lato"/>
                <a:sym typeface="Lato"/>
              </a:rPr>
              <a:t>, </a:t>
            </a:r>
            <a:r>
              <a:rPr lang="en" sz="1350">
                <a:solidFill>
                  <a:srgbClr val="6929C4"/>
                </a:solidFill>
                <a:highlight>
                  <a:srgbClr val="FFFFFF"/>
                </a:highlight>
                <a:uFill>
                  <a:noFill/>
                </a:uFill>
                <a:latin typeface="Lato"/>
                <a:ea typeface="Lato"/>
                <a:cs typeface="Lato"/>
                <a:sym typeface="Lato"/>
                <a:hlinkClick r:id="rId12">
                  <a:extLst>
                    <a:ext uri="{A12FA001-AC4F-418D-AE19-62706E023703}">
                      <ahyp:hlinkClr val="tx"/>
                    </a:ext>
                  </a:extLst>
                </a:hlinkClick>
              </a:rPr>
              <a:t>arXiv:1304.3061</a:t>
            </a:r>
            <a:r>
              <a:rPr lang="en" sz="1350">
                <a:solidFill>
                  <a:srgbClr val="343A3F"/>
                </a:solidFill>
                <a:highlight>
                  <a:srgbClr val="FFFFFF"/>
                </a:highlight>
                <a:latin typeface="Lato"/>
                <a:ea typeface="Lato"/>
                <a:cs typeface="Lato"/>
                <a:sym typeface="Lato"/>
              </a:rPr>
              <a:t>.</a:t>
            </a:r>
            <a:endParaRPr sz="1350">
              <a:solidFill>
                <a:srgbClr val="252525"/>
              </a:solidFill>
              <a:latin typeface="Lato"/>
              <a:ea typeface="Lato"/>
              <a:cs typeface="Lato"/>
              <a:sym typeface="Lato"/>
            </a:endParaRPr>
          </a:p>
        </p:txBody>
      </p:sp>
      <p:sp>
        <p:nvSpPr>
          <p:cNvPr id="295" name="Google Shape;295;p3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9" name="Shape 299"/>
        <p:cNvGrpSpPr/>
        <p:nvPr/>
      </p:nvGrpSpPr>
      <p:grpSpPr>
        <a:xfrm>
          <a:off x="0" y="0"/>
          <a:ext cx="0" cy="0"/>
          <a:chOff x="0" y="0"/>
          <a:chExt cx="0" cy="0"/>
        </a:xfrm>
      </p:grpSpPr>
      <p:sp>
        <p:nvSpPr>
          <p:cNvPr id="300" name="Google Shape;300;p40"/>
          <p:cNvSpPr/>
          <p:nvPr/>
        </p:nvSpPr>
        <p:spPr>
          <a:xfrm>
            <a:off x="1561598" y="1962150"/>
            <a:ext cx="6020516" cy="121884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dk1"/>
                </a:solidFill>
                <a:latin typeface="Arial"/>
              </a:rPr>
              <a:t>Thank you</a:t>
            </a:r>
          </a:p>
        </p:txBody>
      </p:sp>
      <p:sp>
        <p:nvSpPr>
          <p:cNvPr id="301" name="Google Shape;301;p4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29450" y="5723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40"/>
              <a:t>Task Description</a:t>
            </a:r>
            <a:endParaRPr sz="3040"/>
          </a:p>
        </p:txBody>
      </p:sp>
      <p:sp>
        <p:nvSpPr>
          <p:cNvPr id="101" name="Google Shape;101;p15"/>
          <p:cNvSpPr txBox="1"/>
          <p:nvPr>
            <p:ph idx="1" type="body"/>
          </p:nvPr>
        </p:nvSpPr>
        <p:spPr>
          <a:xfrm>
            <a:off x="729450" y="1331250"/>
            <a:ext cx="7688700" cy="3694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600">
                <a:solidFill>
                  <a:schemeClr val="dk2"/>
                </a:solidFill>
              </a:rPr>
              <a:t>The objective of this project is to determine the best test accuracy using one or more quantum machine learning algorithms, with or without the influence of noise.</a:t>
            </a:r>
            <a:endParaRPr sz="1600">
              <a:solidFill>
                <a:schemeClr val="dk2"/>
              </a:solidFill>
            </a:endParaRPr>
          </a:p>
          <a:p>
            <a:pPr indent="-330200" lvl="0" marL="457200" rtl="0" algn="just">
              <a:spcBef>
                <a:spcPts val="1200"/>
              </a:spcBef>
              <a:spcAft>
                <a:spcPts val="0"/>
              </a:spcAft>
              <a:buClr>
                <a:schemeClr val="dk2"/>
              </a:buClr>
              <a:buSzPts val="1600"/>
              <a:buChar char="●"/>
            </a:pPr>
            <a:r>
              <a:rPr lang="en" sz="1600">
                <a:solidFill>
                  <a:schemeClr val="dk2"/>
                </a:solidFill>
              </a:rPr>
              <a:t>The dataset will first be trained using traditional machine learning algorithms to figure out the best test accuracy.</a:t>
            </a:r>
            <a:endParaRPr sz="1600">
              <a:solidFill>
                <a:schemeClr val="dk2"/>
              </a:solidFill>
            </a:endParaRPr>
          </a:p>
          <a:p>
            <a:pPr indent="-330200" lvl="0" marL="457200" rtl="0" algn="just">
              <a:spcBef>
                <a:spcPts val="0"/>
              </a:spcBef>
              <a:spcAft>
                <a:spcPts val="0"/>
              </a:spcAft>
              <a:buClr>
                <a:schemeClr val="dk2"/>
              </a:buClr>
              <a:buSzPts val="1600"/>
              <a:buChar char="●"/>
            </a:pPr>
            <a:r>
              <a:rPr lang="en" sz="1600">
                <a:solidFill>
                  <a:schemeClr val="dk2"/>
                </a:solidFill>
              </a:rPr>
              <a:t>Then two QML algorithms VQC and QSVM will be used to obtain best accuracy without the effect of noise. </a:t>
            </a:r>
            <a:endParaRPr sz="1600">
              <a:solidFill>
                <a:schemeClr val="dk2"/>
              </a:solidFill>
            </a:endParaRPr>
          </a:p>
          <a:p>
            <a:pPr indent="-330200" lvl="0" marL="457200" rtl="0" algn="just">
              <a:spcBef>
                <a:spcPts val="0"/>
              </a:spcBef>
              <a:spcAft>
                <a:spcPts val="0"/>
              </a:spcAft>
              <a:buClr>
                <a:schemeClr val="dk2"/>
              </a:buClr>
              <a:buSzPts val="1600"/>
              <a:buChar char="●"/>
            </a:pPr>
            <a:r>
              <a:rPr lang="en" sz="1600">
                <a:solidFill>
                  <a:schemeClr val="dk2"/>
                </a:solidFill>
              </a:rPr>
              <a:t>And finally the target is to improve the test accuracy under noisy scenario.</a:t>
            </a:r>
            <a:endParaRPr sz="1600">
              <a:solidFill>
                <a:schemeClr val="dk2"/>
              </a:solidFill>
            </a:endParaRPr>
          </a:p>
          <a:p>
            <a:pPr indent="0" lvl="0" marL="0" rtl="0" algn="just">
              <a:spcBef>
                <a:spcPts val="1200"/>
              </a:spcBef>
              <a:spcAft>
                <a:spcPts val="0"/>
              </a:spcAft>
              <a:buNone/>
            </a:pPr>
            <a:r>
              <a:rPr lang="en" sz="1600">
                <a:solidFill>
                  <a:schemeClr val="dk2"/>
                </a:solidFill>
              </a:rPr>
              <a:t>At the end of our task, we will summarize the results and mention our findings.</a:t>
            </a:r>
            <a:endParaRPr sz="1600">
              <a:solidFill>
                <a:schemeClr val="dk2"/>
              </a:solidFill>
            </a:endParaRPr>
          </a:p>
          <a:p>
            <a:pPr indent="0" lvl="0" marL="0" rtl="0" algn="just">
              <a:spcBef>
                <a:spcPts val="1200"/>
              </a:spcBef>
              <a:spcAft>
                <a:spcPts val="1200"/>
              </a:spcAft>
              <a:buNone/>
            </a:pPr>
            <a:r>
              <a:rPr lang="en" sz="1600">
                <a:solidFill>
                  <a:schemeClr val="dk2"/>
                </a:solidFill>
              </a:rPr>
              <a:t>For this project “Iris dataset” will be used.</a:t>
            </a:r>
            <a:endParaRPr sz="1600">
              <a:solidFill>
                <a:schemeClr val="dk2"/>
              </a:solidFill>
            </a:endParaRPr>
          </a:p>
        </p:txBody>
      </p:sp>
      <p:sp>
        <p:nvSpPr>
          <p:cNvPr id="102" name="Google Shape;102;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721225" y="576825"/>
            <a:ext cx="5286000" cy="5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The Iris Data Set</a:t>
            </a:r>
            <a:endParaRPr sz="3000"/>
          </a:p>
        </p:txBody>
      </p:sp>
      <p:sp>
        <p:nvSpPr>
          <p:cNvPr id="108" name="Google Shape;108;p16"/>
          <p:cNvSpPr txBox="1"/>
          <p:nvPr>
            <p:ph idx="1" type="body"/>
          </p:nvPr>
        </p:nvSpPr>
        <p:spPr>
          <a:xfrm>
            <a:off x="721225" y="1284749"/>
            <a:ext cx="7877400" cy="1619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solidFill>
                  <a:schemeClr val="dk2"/>
                </a:solidFill>
              </a:rPr>
              <a:t>This data set contains classification of three different species of Iris flower. </a:t>
            </a:r>
            <a:endParaRPr sz="1600">
              <a:solidFill>
                <a:schemeClr val="dk2"/>
              </a:solidFill>
            </a:endParaRPr>
          </a:p>
          <a:p>
            <a:pPr indent="0" lvl="0" marL="0" rtl="0" algn="just">
              <a:spcBef>
                <a:spcPts val="1200"/>
              </a:spcBef>
              <a:spcAft>
                <a:spcPts val="0"/>
              </a:spcAft>
              <a:buNone/>
            </a:pPr>
            <a:r>
              <a:rPr lang="en" sz="1600">
                <a:solidFill>
                  <a:schemeClr val="dk2"/>
                </a:solidFill>
              </a:rPr>
              <a:t>It has a </a:t>
            </a:r>
            <a:r>
              <a:rPr lang="en" sz="1600">
                <a:solidFill>
                  <a:schemeClr val="dk2"/>
                </a:solidFill>
              </a:rPr>
              <a:t>total</a:t>
            </a:r>
            <a:r>
              <a:rPr lang="en" sz="1600">
                <a:solidFill>
                  <a:schemeClr val="dk2"/>
                </a:solidFill>
              </a:rPr>
              <a:t> of 150 instances - 50 for each class/species.. </a:t>
            </a:r>
            <a:endParaRPr sz="1600">
              <a:solidFill>
                <a:schemeClr val="dk2"/>
              </a:solidFill>
            </a:endParaRPr>
          </a:p>
          <a:p>
            <a:pPr indent="0" lvl="0" marL="0" rtl="0" algn="just">
              <a:spcBef>
                <a:spcPts val="1200"/>
              </a:spcBef>
              <a:spcAft>
                <a:spcPts val="0"/>
              </a:spcAft>
              <a:buNone/>
            </a:pPr>
            <a:r>
              <a:rPr lang="en" sz="1600">
                <a:solidFill>
                  <a:schemeClr val="dk2"/>
                </a:solidFill>
              </a:rPr>
              <a:t>There are four different attributes: sepal length, sepal width, petal length, petal width. </a:t>
            </a:r>
            <a:r>
              <a:rPr lang="en" sz="1600">
                <a:solidFill>
                  <a:schemeClr val="dk2"/>
                </a:solidFill>
                <a:latin typeface="Raleway SemiBold"/>
                <a:ea typeface="Raleway SemiBold"/>
                <a:cs typeface="Raleway SemiBold"/>
                <a:sym typeface="Raleway SemiBold"/>
              </a:rPr>
              <a:t>    </a:t>
            </a:r>
            <a:r>
              <a:rPr lang="en" sz="1500">
                <a:solidFill>
                  <a:schemeClr val="dk2"/>
                </a:solidFill>
                <a:latin typeface="Raleway SemiBold"/>
                <a:ea typeface="Raleway SemiBold"/>
                <a:cs typeface="Raleway SemiBold"/>
                <a:sym typeface="Raleway SemiBold"/>
              </a:rPr>
              <a:t>          </a:t>
            </a:r>
            <a:endParaRPr sz="1500">
              <a:solidFill>
                <a:schemeClr val="dk2"/>
              </a:solidFill>
              <a:latin typeface="Raleway SemiBold"/>
              <a:ea typeface="Raleway SemiBold"/>
              <a:cs typeface="Raleway SemiBold"/>
              <a:sym typeface="Raleway SemiBold"/>
            </a:endParaRPr>
          </a:p>
          <a:p>
            <a:pPr indent="0" lvl="0" marL="0" rtl="0" algn="just">
              <a:spcBef>
                <a:spcPts val="1200"/>
              </a:spcBef>
              <a:spcAft>
                <a:spcPts val="0"/>
              </a:spcAft>
              <a:buNone/>
            </a:pPr>
            <a:r>
              <a:t/>
            </a:r>
            <a:endParaRPr sz="1500">
              <a:solidFill>
                <a:schemeClr val="dk2"/>
              </a:solidFill>
              <a:latin typeface="Raleway SemiBold"/>
              <a:ea typeface="Raleway SemiBold"/>
              <a:cs typeface="Raleway SemiBold"/>
              <a:sym typeface="Raleway SemiBold"/>
            </a:endParaRPr>
          </a:p>
          <a:p>
            <a:pPr indent="0" lvl="0" marL="0" rtl="0" algn="just">
              <a:spcBef>
                <a:spcPts val="1200"/>
              </a:spcBef>
              <a:spcAft>
                <a:spcPts val="1200"/>
              </a:spcAft>
              <a:buNone/>
            </a:pPr>
            <a:r>
              <a:t/>
            </a:r>
            <a:endParaRPr sz="1500">
              <a:solidFill>
                <a:schemeClr val="dk2"/>
              </a:solidFill>
            </a:endParaRPr>
          </a:p>
        </p:txBody>
      </p:sp>
      <p:pic>
        <p:nvPicPr>
          <p:cNvPr id="109" name="Google Shape;109;p16"/>
          <p:cNvPicPr preferRelativeResize="0"/>
          <p:nvPr/>
        </p:nvPicPr>
        <p:blipFill>
          <a:blip r:embed="rId3">
            <a:alphaModFix/>
          </a:blip>
          <a:stretch>
            <a:fillRect/>
          </a:stretch>
        </p:blipFill>
        <p:spPr>
          <a:xfrm>
            <a:off x="1476050" y="2947475"/>
            <a:ext cx="5832449" cy="2043675"/>
          </a:xfrm>
          <a:prstGeom prst="rect">
            <a:avLst/>
          </a:prstGeom>
          <a:noFill/>
          <a:ln>
            <a:noFill/>
          </a:ln>
        </p:spPr>
      </p:pic>
      <p:sp>
        <p:nvSpPr>
          <p:cNvPr id="110" name="Google Shape;110;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721225" y="536450"/>
            <a:ext cx="8084700" cy="81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Exploratory Data Analysis</a:t>
            </a:r>
            <a:endParaRPr sz="3000"/>
          </a:p>
        </p:txBody>
      </p:sp>
      <p:sp>
        <p:nvSpPr>
          <p:cNvPr id="116" name="Google Shape;116;p17"/>
          <p:cNvSpPr txBox="1"/>
          <p:nvPr>
            <p:ph idx="1" type="body"/>
          </p:nvPr>
        </p:nvSpPr>
        <p:spPr>
          <a:xfrm>
            <a:off x="894600" y="4109575"/>
            <a:ext cx="7812000" cy="897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solidFill>
                  <a:schemeClr val="dk2"/>
                </a:solidFill>
              </a:rPr>
              <a:t>We have drawn scatter-plot diagrams to visualize relation between numerous features of the iris dataset. Here, in first diagram (figure-1),  sepal length vs sepal width features were visualized. In figure-2, petal length vs petal width relation was shown.</a:t>
            </a:r>
            <a:endParaRPr sz="1500">
              <a:solidFill>
                <a:schemeClr val="dk2"/>
              </a:solidFill>
            </a:endParaRPr>
          </a:p>
        </p:txBody>
      </p:sp>
      <p:pic>
        <p:nvPicPr>
          <p:cNvPr id="117" name="Google Shape;117;p17"/>
          <p:cNvPicPr preferRelativeResize="0"/>
          <p:nvPr/>
        </p:nvPicPr>
        <p:blipFill>
          <a:blip r:embed="rId3">
            <a:alphaModFix/>
          </a:blip>
          <a:stretch>
            <a:fillRect/>
          </a:stretch>
        </p:blipFill>
        <p:spPr>
          <a:xfrm>
            <a:off x="786663" y="1279550"/>
            <a:ext cx="3686175" cy="2524125"/>
          </a:xfrm>
          <a:prstGeom prst="rect">
            <a:avLst/>
          </a:prstGeom>
          <a:noFill/>
          <a:ln>
            <a:noFill/>
          </a:ln>
        </p:spPr>
      </p:pic>
      <p:pic>
        <p:nvPicPr>
          <p:cNvPr id="118" name="Google Shape;118;p17"/>
          <p:cNvPicPr preferRelativeResize="0"/>
          <p:nvPr/>
        </p:nvPicPr>
        <p:blipFill>
          <a:blip r:embed="rId4">
            <a:alphaModFix/>
          </a:blip>
          <a:stretch>
            <a:fillRect/>
          </a:stretch>
        </p:blipFill>
        <p:spPr>
          <a:xfrm>
            <a:off x="4699525" y="1355750"/>
            <a:ext cx="3676650" cy="2495550"/>
          </a:xfrm>
          <a:prstGeom prst="rect">
            <a:avLst/>
          </a:prstGeom>
          <a:noFill/>
          <a:ln>
            <a:noFill/>
          </a:ln>
        </p:spPr>
      </p:pic>
      <p:sp>
        <p:nvSpPr>
          <p:cNvPr id="119" name="Google Shape;119;p17"/>
          <p:cNvSpPr txBox="1"/>
          <p:nvPr/>
        </p:nvSpPr>
        <p:spPr>
          <a:xfrm>
            <a:off x="2499750" y="3803675"/>
            <a:ext cx="91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Figure-1</a:t>
            </a:r>
            <a:endParaRPr>
              <a:latin typeface="Lato"/>
              <a:ea typeface="Lato"/>
              <a:cs typeface="Lato"/>
              <a:sym typeface="Lato"/>
            </a:endParaRPr>
          </a:p>
        </p:txBody>
      </p:sp>
      <p:sp>
        <p:nvSpPr>
          <p:cNvPr id="120" name="Google Shape;120;p17"/>
          <p:cNvSpPr txBox="1"/>
          <p:nvPr/>
        </p:nvSpPr>
        <p:spPr>
          <a:xfrm>
            <a:off x="6382175" y="3851300"/>
            <a:ext cx="91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Figure-2</a:t>
            </a:r>
            <a:endParaRPr>
              <a:latin typeface="Lato"/>
              <a:ea typeface="Lato"/>
              <a:cs typeface="Lato"/>
              <a:sym typeface="Lato"/>
            </a:endParaRPr>
          </a:p>
        </p:txBody>
      </p:sp>
      <p:sp>
        <p:nvSpPr>
          <p:cNvPr id="121" name="Google Shape;121;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8"/>
          <p:cNvSpPr txBox="1"/>
          <p:nvPr>
            <p:ph type="title"/>
          </p:nvPr>
        </p:nvSpPr>
        <p:spPr>
          <a:xfrm>
            <a:off x="721225" y="612650"/>
            <a:ext cx="8084700" cy="81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Exploratory Data Analysis</a:t>
            </a:r>
            <a:endParaRPr sz="3000"/>
          </a:p>
        </p:txBody>
      </p:sp>
      <p:sp>
        <p:nvSpPr>
          <p:cNvPr id="127" name="Google Shape;127;p18"/>
          <p:cNvSpPr txBox="1"/>
          <p:nvPr>
            <p:ph idx="1" type="body"/>
          </p:nvPr>
        </p:nvSpPr>
        <p:spPr>
          <a:xfrm>
            <a:off x="857700" y="4252425"/>
            <a:ext cx="7733400" cy="767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solidFill>
                  <a:schemeClr val="dk2"/>
                </a:solidFill>
              </a:rPr>
              <a:t>In figure-3, sepal length vs petal length relation was shown, on the contrary,  in figure-4, sepal width vs petal width relation was visualized.</a:t>
            </a:r>
            <a:endParaRPr sz="1600">
              <a:solidFill>
                <a:schemeClr val="dk2"/>
              </a:solidFill>
            </a:endParaRPr>
          </a:p>
        </p:txBody>
      </p:sp>
      <p:pic>
        <p:nvPicPr>
          <p:cNvPr id="128" name="Google Shape;128;p18"/>
          <p:cNvPicPr preferRelativeResize="0"/>
          <p:nvPr/>
        </p:nvPicPr>
        <p:blipFill>
          <a:blip r:embed="rId3">
            <a:alphaModFix/>
          </a:blip>
          <a:stretch>
            <a:fillRect/>
          </a:stretch>
        </p:blipFill>
        <p:spPr>
          <a:xfrm>
            <a:off x="721213" y="1350400"/>
            <a:ext cx="3590925" cy="2495550"/>
          </a:xfrm>
          <a:prstGeom prst="rect">
            <a:avLst/>
          </a:prstGeom>
          <a:noFill/>
          <a:ln>
            <a:noFill/>
          </a:ln>
        </p:spPr>
      </p:pic>
      <p:pic>
        <p:nvPicPr>
          <p:cNvPr id="129" name="Google Shape;129;p18"/>
          <p:cNvPicPr preferRelativeResize="0"/>
          <p:nvPr/>
        </p:nvPicPr>
        <p:blipFill>
          <a:blip r:embed="rId4">
            <a:alphaModFix/>
          </a:blip>
          <a:stretch>
            <a:fillRect/>
          </a:stretch>
        </p:blipFill>
        <p:spPr>
          <a:xfrm>
            <a:off x="4492713" y="1350400"/>
            <a:ext cx="3724275" cy="2495550"/>
          </a:xfrm>
          <a:prstGeom prst="rect">
            <a:avLst/>
          </a:prstGeom>
          <a:noFill/>
          <a:ln>
            <a:noFill/>
          </a:ln>
        </p:spPr>
      </p:pic>
      <p:sp>
        <p:nvSpPr>
          <p:cNvPr id="130" name="Google Shape;130;p18"/>
          <p:cNvSpPr txBox="1"/>
          <p:nvPr/>
        </p:nvSpPr>
        <p:spPr>
          <a:xfrm>
            <a:off x="2499750" y="3803675"/>
            <a:ext cx="91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Figure-3</a:t>
            </a:r>
            <a:endParaRPr>
              <a:latin typeface="Lato"/>
              <a:ea typeface="Lato"/>
              <a:cs typeface="Lato"/>
              <a:sym typeface="Lato"/>
            </a:endParaRPr>
          </a:p>
        </p:txBody>
      </p:sp>
      <p:sp>
        <p:nvSpPr>
          <p:cNvPr id="131" name="Google Shape;131;p18"/>
          <p:cNvSpPr txBox="1"/>
          <p:nvPr/>
        </p:nvSpPr>
        <p:spPr>
          <a:xfrm>
            <a:off x="6251275" y="3845950"/>
            <a:ext cx="91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Figure-4</a:t>
            </a:r>
            <a:endParaRPr>
              <a:latin typeface="Lato"/>
              <a:ea typeface="Lato"/>
              <a:cs typeface="Lato"/>
              <a:sym typeface="Lato"/>
            </a:endParaRPr>
          </a:p>
        </p:txBody>
      </p:sp>
      <p:sp>
        <p:nvSpPr>
          <p:cNvPr id="132" name="Google Shape;132;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ph type="title"/>
          </p:nvPr>
        </p:nvSpPr>
        <p:spPr>
          <a:xfrm>
            <a:off x="721225" y="596500"/>
            <a:ext cx="7554600" cy="64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Classical ML Algorithms</a:t>
            </a:r>
            <a:endParaRPr sz="3000"/>
          </a:p>
        </p:txBody>
      </p:sp>
      <p:sp>
        <p:nvSpPr>
          <p:cNvPr id="138" name="Google Shape;138;p19"/>
          <p:cNvSpPr txBox="1"/>
          <p:nvPr>
            <p:ph idx="1" type="body"/>
          </p:nvPr>
        </p:nvSpPr>
        <p:spPr>
          <a:xfrm>
            <a:off x="721225" y="1413475"/>
            <a:ext cx="5312400" cy="3455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600">
                <a:solidFill>
                  <a:schemeClr val="dk2"/>
                </a:solidFill>
              </a:rPr>
              <a:t>Support Vector Machine:</a:t>
            </a:r>
            <a:r>
              <a:rPr lang="en" sz="1600">
                <a:solidFill>
                  <a:schemeClr val="dk2"/>
                </a:solidFill>
              </a:rPr>
              <a:t> To Identify a hyperplane in an N-dimensional space to clearly </a:t>
            </a:r>
            <a:r>
              <a:rPr lang="en" sz="1600">
                <a:solidFill>
                  <a:schemeClr val="dk2"/>
                </a:solidFill>
              </a:rPr>
              <a:t>classify</a:t>
            </a:r>
            <a:r>
              <a:rPr lang="en" sz="1600">
                <a:solidFill>
                  <a:schemeClr val="dk2"/>
                </a:solidFill>
              </a:rPr>
              <a:t> the input points. The size of the hyperplane is determined by the number of features. Using statistical frameworks, it generates the optimum decision boundary to categorize distinct classes.</a:t>
            </a:r>
            <a:endParaRPr b="1" sz="1600">
              <a:solidFill>
                <a:schemeClr val="dk2"/>
              </a:solidFill>
            </a:endParaRPr>
          </a:p>
          <a:p>
            <a:pPr indent="0" lvl="0" marL="0" rtl="0" algn="just">
              <a:spcBef>
                <a:spcPts val="1200"/>
              </a:spcBef>
              <a:spcAft>
                <a:spcPts val="0"/>
              </a:spcAft>
              <a:buNone/>
            </a:pPr>
            <a:r>
              <a:rPr b="1" lang="en" sz="1600">
                <a:solidFill>
                  <a:schemeClr val="dk2"/>
                </a:solidFill>
              </a:rPr>
              <a:t>K-Nearest Neighbour: </a:t>
            </a:r>
            <a:r>
              <a:rPr lang="en" sz="1600">
                <a:solidFill>
                  <a:schemeClr val="dk2"/>
                </a:solidFill>
              </a:rPr>
              <a:t>To identify the k-nearest neighbors, it uses the shortest distance between the query instance and the training examples. After obtaining the k-nearest neighbors, the forecast of the query instance requires a simple majority of these k-nearest neighbors.</a:t>
            </a:r>
            <a:endParaRPr b="1" sz="1600">
              <a:solidFill>
                <a:schemeClr val="dk2"/>
              </a:solidFill>
            </a:endParaRPr>
          </a:p>
          <a:p>
            <a:pPr indent="0" lvl="0" marL="0" rtl="0" algn="just">
              <a:spcBef>
                <a:spcPts val="1200"/>
              </a:spcBef>
              <a:spcAft>
                <a:spcPts val="1200"/>
              </a:spcAft>
              <a:buNone/>
            </a:pPr>
            <a:r>
              <a:t/>
            </a:r>
            <a:endParaRPr b="1" sz="1500">
              <a:solidFill>
                <a:schemeClr val="dk2"/>
              </a:solidFill>
            </a:endParaRPr>
          </a:p>
        </p:txBody>
      </p:sp>
      <p:pic>
        <p:nvPicPr>
          <p:cNvPr id="139" name="Google Shape;139;p19"/>
          <p:cNvPicPr preferRelativeResize="0"/>
          <p:nvPr/>
        </p:nvPicPr>
        <p:blipFill>
          <a:blip r:embed="rId3">
            <a:alphaModFix/>
          </a:blip>
          <a:stretch>
            <a:fillRect/>
          </a:stretch>
        </p:blipFill>
        <p:spPr>
          <a:xfrm>
            <a:off x="6237075" y="555623"/>
            <a:ext cx="2348099" cy="1762764"/>
          </a:xfrm>
          <a:prstGeom prst="rect">
            <a:avLst/>
          </a:prstGeom>
          <a:noFill/>
          <a:ln>
            <a:noFill/>
          </a:ln>
        </p:spPr>
      </p:pic>
      <p:sp>
        <p:nvSpPr>
          <p:cNvPr id="140" name="Google Shape;140;p19"/>
          <p:cNvSpPr txBox="1"/>
          <p:nvPr/>
        </p:nvSpPr>
        <p:spPr>
          <a:xfrm>
            <a:off x="6323125" y="2242175"/>
            <a:ext cx="2176500" cy="646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000">
                <a:latin typeface="Lato"/>
                <a:ea typeface="Lato"/>
                <a:cs typeface="Lato"/>
                <a:sym typeface="Lato"/>
              </a:rPr>
              <a:t>Source: </a:t>
            </a:r>
            <a:r>
              <a:rPr lang="en" sz="1000">
                <a:latin typeface="Lato"/>
                <a:ea typeface="Lato"/>
                <a:cs typeface="Lato"/>
                <a:sym typeface="Lato"/>
              </a:rPr>
              <a:t>h</a:t>
            </a:r>
            <a:r>
              <a:rPr lang="en" sz="1000">
                <a:latin typeface="Lato"/>
                <a:ea typeface="Lato"/>
                <a:cs typeface="Lato"/>
                <a:sym typeface="Lato"/>
              </a:rPr>
              <a:t>ttps://dataaspirant.com/support-vector-machine-algorithm/</a:t>
            </a:r>
            <a:endParaRPr sz="1000">
              <a:latin typeface="Lato"/>
              <a:ea typeface="Lato"/>
              <a:cs typeface="Lato"/>
              <a:sym typeface="Lato"/>
            </a:endParaRPr>
          </a:p>
        </p:txBody>
      </p:sp>
      <p:pic>
        <p:nvPicPr>
          <p:cNvPr id="141" name="Google Shape;141;p19"/>
          <p:cNvPicPr preferRelativeResize="0"/>
          <p:nvPr/>
        </p:nvPicPr>
        <p:blipFill>
          <a:blip r:embed="rId4">
            <a:alphaModFix/>
          </a:blip>
          <a:stretch>
            <a:fillRect/>
          </a:stretch>
        </p:blipFill>
        <p:spPr>
          <a:xfrm>
            <a:off x="6389725" y="2866775"/>
            <a:ext cx="2042775" cy="1532075"/>
          </a:xfrm>
          <a:prstGeom prst="rect">
            <a:avLst/>
          </a:prstGeom>
          <a:noFill/>
          <a:ln>
            <a:noFill/>
          </a:ln>
        </p:spPr>
      </p:pic>
      <p:sp>
        <p:nvSpPr>
          <p:cNvPr id="142" name="Google Shape;142;p19"/>
          <p:cNvSpPr txBox="1"/>
          <p:nvPr/>
        </p:nvSpPr>
        <p:spPr>
          <a:xfrm>
            <a:off x="6304825" y="4398850"/>
            <a:ext cx="2348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Lato"/>
                <a:ea typeface="Lato"/>
                <a:cs typeface="Lato"/>
                <a:sym typeface="Lato"/>
              </a:rPr>
              <a:t>Source: https://shubham-agnihotri.medium.com/quantum-machine-learning-102-qsvm-using-qiskit-731956231a54</a:t>
            </a:r>
            <a:endParaRPr sz="800">
              <a:latin typeface="Lato"/>
              <a:ea typeface="Lato"/>
              <a:cs typeface="Lato"/>
              <a:sym typeface="Lato"/>
            </a:endParaRPr>
          </a:p>
        </p:txBody>
      </p:sp>
      <p:sp>
        <p:nvSpPr>
          <p:cNvPr id="143" name="Google Shape;143;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0"/>
          <p:cNvSpPr txBox="1"/>
          <p:nvPr>
            <p:ph type="title"/>
          </p:nvPr>
        </p:nvSpPr>
        <p:spPr>
          <a:xfrm>
            <a:off x="690000" y="625075"/>
            <a:ext cx="7764000" cy="68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Classical ML Algorithms</a:t>
            </a:r>
            <a:endParaRPr sz="3000"/>
          </a:p>
        </p:txBody>
      </p:sp>
      <p:sp>
        <p:nvSpPr>
          <p:cNvPr id="149" name="Google Shape;149;p20"/>
          <p:cNvSpPr txBox="1"/>
          <p:nvPr>
            <p:ph idx="1" type="body"/>
          </p:nvPr>
        </p:nvSpPr>
        <p:spPr>
          <a:xfrm>
            <a:off x="690000" y="1202950"/>
            <a:ext cx="7851300" cy="3546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600"/>
              <a:t>Decision Tree: </a:t>
            </a:r>
            <a:r>
              <a:rPr lang="en" sz="1600">
                <a:solidFill>
                  <a:srgbClr val="252525"/>
                </a:solidFill>
              </a:rPr>
              <a:t>A supervised ML approach that uses a data flow diagram tree structure to represent decisions, outcomes, and predictions. An algorithmic procedure (a series of if-else expressions) that discovers ways to partition, categorize, and depict a dataset depending on different circumstances is used to create such a tree.</a:t>
            </a:r>
            <a:endParaRPr b="1" sz="1600"/>
          </a:p>
          <a:p>
            <a:pPr indent="0" lvl="0" marL="0" rtl="0" algn="just">
              <a:spcBef>
                <a:spcPts val="1200"/>
              </a:spcBef>
              <a:spcAft>
                <a:spcPts val="0"/>
              </a:spcAft>
              <a:buNone/>
            </a:pPr>
            <a:r>
              <a:rPr b="1" lang="en" sz="1600"/>
              <a:t>Random Forest Classifier: </a:t>
            </a:r>
            <a:r>
              <a:rPr lang="en" sz="1600">
                <a:solidFill>
                  <a:srgbClr val="252525"/>
                </a:solidFill>
              </a:rPr>
              <a:t>The random forest is an ensemble learning approach for classification, regression, and other problems that works by building a large number of decision trees during training. For classification problems, the random forest output delivers the class chosen by the majority of trees.</a:t>
            </a:r>
            <a:endParaRPr b="1" sz="1600"/>
          </a:p>
          <a:p>
            <a:pPr indent="0" lvl="0" marL="0" rtl="0" algn="just">
              <a:spcBef>
                <a:spcPts val="1200"/>
              </a:spcBef>
              <a:spcAft>
                <a:spcPts val="1200"/>
              </a:spcAft>
              <a:buNone/>
            </a:pPr>
            <a:r>
              <a:rPr b="1" lang="en" sz="1600"/>
              <a:t>Logistic Regression: </a:t>
            </a:r>
            <a:r>
              <a:rPr lang="en" sz="1600">
                <a:solidFill>
                  <a:srgbClr val="252525"/>
                </a:solidFill>
              </a:rPr>
              <a:t>Logistic regression is a process of modeling the probability of a discrete outcome given an input variable. It is used to calculate the connection between one or more  independent variables and a dependent (target) variable. The dependent variable’s output is expressed by discrete numbers such as 0 and 1.</a:t>
            </a:r>
            <a:endParaRPr sz="1600"/>
          </a:p>
        </p:txBody>
      </p:sp>
      <p:sp>
        <p:nvSpPr>
          <p:cNvPr id="150" name="Google Shape;150;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1"/>
          <p:cNvSpPr txBox="1"/>
          <p:nvPr>
            <p:ph type="title"/>
          </p:nvPr>
        </p:nvSpPr>
        <p:spPr>
          <a:xfrm>
            <a:off x="721225" y="548800"/>
            <a:ext cx="7292700" cy="77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Correlation Matrix</a:t>
            </a:r>
            <a:endParaRPr sz="3000"/>
          </a:p>
        </p:txBody>
      </p:sp>
      <p:sp>
        <p:nvSpPr>
          <p:cNvPr id="156" name="Google Shape;156;p21"/>
          <p:cNvSpPr txBox="1"/>
          <p:nvPr>
            <p:ph idx="1" type="body"/>
          </p:nvPr>
        </p:nvSpPr>
        <p:spPr>
          <a:xfrm>
            <a:off x="721225" y="1531275"/>
            <a:ext cx="3218100" cy="3206700"/>
          </a:xfrm>
          <a:prstGeom prst="rect">
            <a:avLst/>
          </a:prstGeom>
        </p:spPr>
        <p:txBody>
          <a:bodyPr anchorCtr="0" anchor="t" bIns="91425" lIns="91425" spcFirstLastPara="1" rIns="91425" wrap="square" tIns="91425">
            <a:noAutofit/>
          </a:bodyPr>
          <a:lstStyle/>
          <a:p>
            <a:pPr indent="-327025" lvl="0" marL="457200" rtl="0" algn="just">
              <a:spcBef>
                <a:spcPts val="0"/>
              </a:spcBef>
              <a:spcAft>
                <a:spcPts val="0"/>
              </a:spcAft>
              <a:buClr>
                <a:srgbClr val="252525"/>
              </a:buClr>
              <a:buSzPts val="1550"/>
              <a:buChar char="●"/>
            </a:pPr>
            <a:r>
              <a:rPr lang="en" sz="1550">
                <a:solidFill>
                  <a:srgbClr val="252525"/>
                </a:solidFill>
              </a:rPr>
              <a:t>A correlation matrix is a table showing correlation coefficients between variables. </a:t>
            </a:r>
            <a:endParaRPr sz="1550">
              <a:solidFill>
                <a:srgbClr val="252525"/>
              </a:solidFill>
            </a:endParaRPr>
          </a:p>
          <a:p>
            <a:pPr indent="-327025" lvl="0" marL="457200" rtl="0" algn="just">
              <a:spcBef>
                <a:spcPts val="0"/>
              </a:spcBef>
              <a:spcAft>
                <a:spcPts val="0"/>
              </a:spcAft>
              <a:buClr>
                <a:srgbClr val="252525"/>
              </a:buClr>
              <a:buSzPts val="1550"/>
              <a:buChar char="●"/>
            </a:pPr>
            <a:r>
              <a:rPr lang="en" sz="1550">
                <a:solidFill>
                  <a:srgbClr val="252525"/>
                </a:solidFill>
              </a:rPr>
              <a:t>Each cell in the table shows the correlation between two variables. </a:t>
            </a:r>
            <a:endParaRPr sz="1550">
              <a:solidFill>
                <a:srgbClr val="252525"/>
              </a:solidFill>
            </a:endParaRPr>
          </a:p>
          <a:p>
            <a:pPr indent="-327025" lvl="0" marL="457200" rtl="0" algn="just">
              <a:spcBef>
                <a:spcPts val="0"/>
              </a:spcBef>
              <a:spcAft>
                <a:spcPts val="0"/>
              </a:spcAft>
              <a:buClr>
                <a:srgbClr val="252525"/>
              </a:buClr>
              <a:buSzPts val="1550"/>
              <a:buChar char="●"/>
            </a:pPr>
            <a:r>
              <a:rPr lang="en" sz="1550">
                <a:solidFill>
                  <a:srgbClr val="252525"/>
                </a:solidFill>
              </a:rPr>
              <a:t>The value is in the range of -1 to 1. </a:t>
            </a:r>
            <a:endParaRPr sz="1550">
              <a:solidFill>
                <a:srgbClr val="252525"/>
              </a:solidFill>
            </a:endParaRPr>
          </a:p>
          <a:p>
            <a:pPr indent="-327025" lvl="0" marL="457200" rtl="0" algn="just">
              <a:spcBef>
                <a:spcPts val="0"/>
              </a:spcBef>
              <a:spcAft>
                <a:spcPts val="0"/>
              </a:spcAft>
              <a:buClr>
                <a:srgbClr val="252525"/>
              </a:buClr>
              <a:buSzPts val="1550"/>
              <a:buChar char="●"/>
            </a:pPr>
            <a:r>
              <a:rPr lang="en" sz="1550">
                <a:solidFill>
                  <a:srgbClr val="252525"/>
                </a:solidFill>
              </a:rPr>
              <a:t>If two variables have high correlation, we can neglect one variable from those two.</a:t>
            </a:r>
            <a:endParaRPr sz="1550"/>
          </a:p>
        </p:txBody>
      </p:sp>
      <p:pic>
        <p:nvPicPr>
          <p:cNvPr id="157" name="Google Shape;157;p21"/>
          <p:cNvPicPr preferRelativeResize="0"/>
          <p:nvPr/>
        </p:nvPicPr>
        <p:blipFill>
          <a:blip r:embed="rId3">
            <a:alphaModFix/>
          </a:blip>
          <a:stretch>
            <a:fillRect/>
          </a:stretch>
        </p:blipFill>
        <p:spPr>
          <a:xfrm>
            <a:off x="4022125" y="1753775"/>
            <a:ext cx="4817075" cy="2565771"/>
          </a:xfrm>
          <a:prstGeom prst="rect">
            <a:avLst/>
          </a:prstGeom>
          <a:noFill/>
          <a:ln>
            <a:noFill/>
          </a:ln>
        </p:spPr>
      </p:pic>
      <p:sp>
        <p:nvSpPr>
          <p:cNvPr id="158" name="Google Shape;158;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